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sldIdLst>
    <p:sldId id="256" r:id="rId2"/>
    <p:sldId id="258" r:id="rId3"/>
    <p:sldId id="263" r:id="rId4"/>
    <p:sldId id="261" r:id="rId5"/>
    <p:sldId id="267" r:id="rId6"/>
    <p:sldId id="262" r:id="rId7"/>
    <p:sldId id="264" r:id="rId8"/>
    <p:sldId id="266" r:id="rId9"/>
    <p:sldId id="265" r:id="rId10"/>
    <p:sldId id="270" r:id="rId11"/>
    <p:sldId id="271" r:id="rId12"/>
    <p:sldId id="268" r:id="rId13"/>
    <p:sldId id="269" r:id="rId14"/>
    <p:sldId id="272" r:id="rId15"/>
    <p:sldId id="27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73"/>
    <p:restoredTop sz="94672"/>
  </p:normalViewPr>
  <p:slideViewPr>
    <p:cSldViewPr snapToGrid="0">
      <p:cViewPr varScale="1">
        <p:scale>
          <a:sx n="99" d="100"/>
          <a:sy n="99" d="100"/>
        </p:scale>
        <p:origin x="24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8T10:12:47.447"/>
    </inkml:context>
    <inkml:brush xml:id="br0">
      <inkml:brushProperty name="width" value="0.1" units="cm"/>
      <inkml:brushProperty name="height" value="0.1" units="cm"/>
      <inkml:brushProperty name="color" value="#FFFFFF"/>
    </inkml:brush>
  </inkml:definitions>
  <inkml:trace contextRef="#ctx0" brushRef="#br0">1 0 128,'0'6'0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11/9/24</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044257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11/9/24</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154434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11/9/24</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248870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11/9/24</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29536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11/9/24</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20546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11/9/24</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2148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11/9/24</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07713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11/9/24</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85778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11/9/24</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341979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11/9/24</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9871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11/9/24</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1565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11/9/24</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272111123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72" r:id="rId6"/>
    <p:sldLayoutId id="2147483667" r:id="rId7"/>
    <p:sldLayoutId id="2147483668" r:id="rId8"/>
    <p:sldLayoutId id="2147483669" r:id="rId9"/>
    <p:sldLayoutId id="2147483671" r:id="rId10"/>
    <p:sldLayoutId id="2147483670"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07DruIKFsKw" TargetMode="External"/><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hyperlink" Target="https://www.youtube.com/watch?v=4XtDTwfjXM4" TargetMode="External"/><Relationship Id="rId7" Type="http://schemas.openxmlformats.org/officeDocument/2006/relationships/image" Target="../media/image36.jpeg"/><Relationship Id="rId2" Type="http://schemas.openxmlformats.org/officeDocument/2006/relationships/hyperlink" Target="https://www.youtube.com/watch?v=LbKGLJPp6ww" TargetMode="Externa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hyperlink" Target="https://assets.publishing.service.gov.uk/media/6495b5d783131100132962d0/2023_phonics_pupils_materials_standard.pdf" TargetMode="External"/><Relationship Id="rId4" Type="http://schemas.openxmlformats.org/officeDocument/2006/relationships/image" Target="../media/image34.jpeg"/><Relationship Id="rId9" Type="http://schemas.openxmlformats.org/officeDocument/2006/relationships/image" Target="../media/image3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hyperlink" Target="https://www.youtube.com/watch?v=yln6PpV1G1I"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DADD07-7977-8492-9B02-CD66A0C69406}"/>
              </a:ext>
            </a:extLst>
          </p:cNvPr>
          <p:cNvSpPr>
            <a:spLocks noGrp="1"/>
          </p:cNvSpPr>
          <p:nvPr>
            <p:ph type="ctrTitle"/>
          </p:nvPr>
        </p:nvSpPr>
        <p:spPr>
          <a:xfrm>
            <a:off x="890338" y="446605"/>
            <a:ext cx="3734014" cy="2400785"/>
          </a:xfrm>
        </p:spPr>
        <p:txBody>
          <a:bodyPr anchor="b">
            <a:normAutofit fontScale="90000"/>
          </a:bodyPr>
          <a:lstStyle/>
          <a:p>
            <a:pPr algn="ctr"/>
            <a:r>
              <a:rPr lang="en-US" sz="8000" dirty="0"/>
              <a:t>Phonics at St Michael’s</a:t>
            </a:r>
          </a:p>
        </p:txBody>
      </p:sp>
      <p:sp>
        <p:nvSpPr>
          <p:cNvPr id="3" name="Subtitle 2">
            <a:extLst>
              <a:ext uri="{FF2B5EF4-FFF2-40B4-BE49-F238E27FC236}">
                <a16:creationId xmlns:a16="http://schemas.microsoft.com/office/drawing/2014/main" id="{284E7AAD-BFE8-BAA6-DE3E-97A15E31D5B0}"/>
              </a:ext>
            </a:extLst>
          </p:cNvPr>
          <p:cNvSpPr>
            <a:spLocks noGrp="1"/>
          </p:cNvSpPr>
          <p:nvPr>
            <p:ph type="subTitle" idx="1"/>
          </p:nvPr>
        </p:nvSpPr>
        <p:spPr>
          <a:xfrm>
            <a:off x="5190185" y="978794"/>
            <a:ext cx="5795494" cy="4739425"/>
          </a:xfrm>
        </p:spPr>
        <p:txBody>
          <a:bodyPr>
            <a:normAutofit/>
          </a:bodyPr>
          <a:lstStyle/>
          <a:p>
            <a:r>
              <a:rPr lang="en-US" dirty="0"/>
              <a:t>.    </a:t>
            </a:r>
          </a:p>
        </p:txBody>
      </p:sp>
      <p:sp>
        <p:nvSpPr>
          <p:cNvPr id="12"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7299EA"/>
          </a:solidFill>
          <a:ln w="38100" cap="rnd">
            <a:solidFill>
              <a:srgbClr val="7299EA"/>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D0D49D3-F0AD-7813-C82B-9940378491AB}"/>
              </a:ext>
            </a:extLst>
          </p:cNvPr>
          <p:cNvSpPr txBox="1"/>
          <p:nvPr/>
        </p:nvSpPr>
        <p:spPr>
          <a:xfrm>
            <a:off x="1068946" y="77273"/>
            <a:ext cx="184731" cy="369332"/>
          </a:xfrm>
          <a:prstGeom prst="rect">
            <a:avLst/>
          </a:prstGeom>
          <a:noFill/>
        </p:spPr>
        <p:txBody>
          <a:bodyPr wrap="none" rtlCol="0">
            <a:spAutoFit/>
          </a:bodyPr>
          <a:lstStyle/>
          <a:p>
            <a:endParaRPr lang="en-US" dirty="0"/>
          </a:p>
        </p:txBody>
      </p:sp>
      <p:pic>
        <p:nvPicPr>
          <p:cNvPr id="7" name="Picture 6" descr="A blue and yellow sign&#10;&#10;Description automatically generated">
            <a:extLst>
              <a:ext uri="{FF2B5EF4-FFF2-40B4-BE49-F238E27FC236}">
                <a16:creationId xmlns:a16="http://schemas.microsoft.com/office/drawing/2014/main" id="{C3B60231-2569-B8F1-77C0-81DBE3023D2A}"/>
              </a:ext>
            </a:extLst>
          </p:cNvPr>
          <p:cNvPicPr>
            <a:picLocks noChangeAspect="1"/>
          </p:cNvPicPr>
          <p:nvPr/>
        </p:nvPicPr>
        <p:blipFill>
          <a:blip r:embed="rId2"/>
          <a:stretch>
            <a:fillRect/>
          </a:stretch>
        </p:blipFill>
        <p:spPr>
          <a:xfrm>
            <a:off x="833295" y="3518122"/>
            <a:ext cx="3848100" cy="2110976"/>
          </a:xfrm>
          <a:prstGeom prst="rect">
            <a:avLst/>
          </a:prstGeom>
        </p:spPr>
      </p:pic>
      <p:sp>
        <p:nvSpPr>
          <p:cNvPr id="8" name="TextBox 7">
            <a:extLst>
              <a:ext uri="{FF2B5EF4-FFF2-40B4-BE49-F238E27FC236}">
                <a16:creationId xmlns:a16="http://schemas.microsoft.com/office/drawing/2014/main" id="{9E8A1719-32A6-059E-0E1D-4E649C1C74F3}"/>
              </a:ext>
            </a:extLst>
          </p:cNvPr>
          <p:cNvSpPr txBox="1"/>
          <p:nvPr/>
        </p:nvSpPr>
        <p:spPr>
          <a:xfrm>
            <a:off x="5847008" y="1519706"/>
            <a:ext cx="5293432" cy="369332"/>
          </a:xfrm>
          <a:prstGeom prst="rect">
            <a:avLst/>
          </a:prstGeom>
          <a:noFill/>
        </p:spPr>
        <p:txBody>
          <a:bodyPr wrap="square" rtlCol="0">
            <a:spAutoFit/>
          </a:bodyPr>
          <a:lstStyle/>
          <a:p>
            <a:r>
              <a:rPr lang="en-US" dirty="0">
                <a:latin typeface="Chalkboard SE" panose="03050602040202020205" pitchFamily="66" charset="77"/>
              </a:rPr>
              <a:t>                          Information for parents.</a:t>
            </a:r>
          </a:p>
        </p:txBody>
      </p:sp>
      <p:pic>
        <p:nvPicPr>
          <p:cNvPr id="6" name="Picture 5" descr="A green stuffed animal with black spots&#10;&#10;Description automatically generated">
            <a:extLst>
              <a:ext uri="{FF2B5EF4-FFF2-40B4-BE49-F238E27FC236}">
                <a16:creationId xmlns:a16="http://schemas.microsoft.com/office/drawing/2014/main" id="{3ECE0FE1-26C6-77B4-87D5-648B0ADF6FB4}"/>
              </a:ext>
            </a:extLst>
          </p:cNvPr>
          <p:cNvPicPr>
            <a:picLocks noChangeAspect="1"/>
          </p:cNvPicPr>
          <p:nvPr/>
        </p:nvPicPr>
        <p:blipFill>
          <a:blip r:embed="rId3"/>
          <a:stretch>
            <a:fillRect/>
          </a:stretch>
        </p:blipFill>
        <p:spPr>
          <a:xfrm>
            <a:off x="4811776" y="3115076"/>
            <a:ext cx="2565400" cy="1714500"/>
          </a:xfrm>
          <a:prstGeom prst="rect">
            <a:avLst/>
          </a:prstGeom>
        </p:spPr>
      </p:pic>
      <p:pic>
        <p:nvPicPr>
          <p:cNvPr id="9" name="Picture 8" descr="A computer screen with a computer screen and a keyboard&#10;&#10;Description automatically generated with medium confidence">
            <a:extLst>
              <a:ext uri="{FF2B5EF4-FFF2-40B4-BE49-F238E27FC236}">
                <a16:creationId xmlns:a16="http://schemas.microsoft.com/office/drawing/2014/main" id="{5AD1BB43-0D7F-8044-C17A-65722BEA427F}"/>
              </a:ext>
            </a:extLst>
          </p:cNvPr>
          <p:cNvPicPr>
            <a:picLocks noChangeAspect="1"/>
          </p:cNvPicPr>
          <p:nvPr/>
        </p:nvPicPr>
        <p:blipFill rotWithShape="1">
          <a:blip r:embed="rId4"/>
          <a:srcRect l="3127" t="-1640" r="16619"/>
          <a:stretch/>
        </p:blipFill>
        <p:spPr>
          <a:xfrm rot="5400000">
            <a:off x="7738924" y="2274843"/>
            <a:ext cx="3697033" cy="3511696"/>
          </a:xfrm>
          <a:prstGeom prst="rect">
            <a:avLst/>
          </a:prstGeom>
        </p:spPr>
      </p:pic>
    </p:spTree>
    <p:extLst>
      <p:ext uri="{BB962C8B-B14F-4D97-AF65-F5344CB8AC3E}">
        <p14:creationId xmlns:p14="http://schemas.microsoft.com/office/powerpoint/2010/main" val="2939528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2" name="Rectangle 11">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AD955F-18F4-977B-EE82-BE02E67D2FC1}"/>
              </a:ext>
            </a:extLst>
          </p:cNvPr>
          <p:cNvSpPr>
            <a:spLocks noGrp="1"/>
          </p:cNvSpPr>
          <p:nvPr>
            <p:ph type="title"/>
          </p:nvPr>
        </p:nvSpPr>
        <p:spPr>
          <a:xfrm>
            <a:off x="660399" y="203201"/>
            <a:ext cx="3606801" cy="812800"/>
          </a:xfrm>
        </p:spPr>
        <p:txBody>
          <a:bodyPr vert="horz" lIns="91440" tIns="45720" rIns="91440" bIns="45720" rtlCol="0" anchor="ctr">
            <a:normAutofit fontScale="90000"/>
          </a:bodyPr>
          <a:lstStyle/>
          <a:p>
            <a:pPr algn="ctr"/>
            <a:r>
              <a:rPr lang="en-US" sz="6000" dirty="0"/>
              <a:t>RED WORDS  </a:t>
            </a:r>
          </a:p>
        </p:txBody>
      </p:sp>
      <p:pic>
        <p:nvPicPr>
          <p:cNvPr id="5" name="Content Placeholder 4" descr="A white rectangular object with red text&#10;&#10;Description automatically generated with medium confidence">
            <a:extLst>
              <a:ext uri="{FF2B5EF4-FFF2-40B4-BE49-F238E27FC236}">
                <a16:creationId xmlns:a16="http://schemas.microsoft.com/office/drawing/2014/main" id="{0198B011-3FE9-5691-2832-4144EF8A34EC}"/>
              </a:ext>
            </a:extLst>
          </p:cNvPr>
          <p:cNvPicPr>
            <a:picLocks noGrp="1" noChangeAspect="1"/>
          </p:cNvPicPr>
          <p:nvPr>
            <p:ph idx="1"/>
          </p:nvPr>
        </p:nvPicPr>
        <p:blipFill rotWithShape="1">
          <a:blip r:embed="rId2"/>
          <a:srcRect b="10639"/>
          <a:stretch/>
        </p:blipFill>
        <p:spPr>
          <a:xfrm>
            <a:off x="133083" y="910030"/>
            <a:ext cx="5941513" cy="1909068"/>
          </a:xfrm>
          <a:prstGeom prst="rect">
            <a:avLst/>
          </a:prstGeom>
        </p:spPr>
      </p:pic>
      <p:pic>
        <p:nvPicPr>
          <p:cNvPr id="9" name="Picture 8" descr="A white grid with red writing&#10;&#10;Description automatically generated">
            <a:extLst>
              <a:ext uri="{FF2B5EF4-FFF2-40B4-BE49-F238E27FC236}">
                <a16:creationId xmlns:a16="http://schemas.microsoft.com/office/drawing/2014/main" id="{600FD2FC-1E8B-D218-2E4E-58DB5DCB2ED2}"/>
              </a:ext>
            </a:extLst>
          </p:cNvPr>
          <p:cNvPicPr>
            <a:picLocks noChangeAspect="1"/>
          </p:cNvPicPr>
          <p:nvPr/>
        </p:nvPicPr>
        <p:blipFill rotWithShape="1">
          <a:blip r:embed="rId3"/>
          <a:srcRect b="12502"/>
          <a:stretch/>
        </p:blipFill>
        <p:spPr>
          <a:xfrm>
            <a:off x="6117405" y="1716790"/>
            <a:ext cx="5789410" cy="1819101"/>
          </a:xfrm>
          <a:prstGeom prst="rect">
            <a:avLst/>
          </a:prstGeom>
        </p:spPr>
      </p:pic>
      <p:pic>
        <p:nvPicPr>
          <p:cNvPr id="13" name="Picture 12" descr="A white grid with red text&#10;&#10;Description automatically generated">
            <a:extLst>
              <a:ext uri="{FF2B5EF4-FFF2-40B4-BE49-F238E27FC236}">
                <a16:creationId xmlns:a16="http://schemas.microsoft.com/office/drawing/2014/main" id="{A8A4AFBB-0EB6-B4F5-74A6-E165AA008264}"/>
              </a:ext>
            </a:extLst>
          </p:cNvPr>
          <p:cNvPicPr>
            <a:picLocks noChangeAspect="1"/>
          </p:cNvPicPr>
          <p:nvPr/>
        </p:nvPicPr>
        <p:blipFill>
          <a:blip r:embed="rId4"/>
          <a:stretch>
            <a:fillRect/>
          </a:stretch>
        </p:blipFill>
        <p:spPr>
          <a:xfrm>
            <a:off x="3208331" y="3583063"/>
            <a:ext cx="6096000" cy="3227764"/>
          </a:xfrm>
          <a:prstGeom prst="rect">
            <a:avLst/>
          </a:prstGeom>
        </p:spPr>
      </p:pic>
      <p:sp>
        <p:nvSpPr>
          <p:cNvPr id="14" name="TextBox 13">
            <a:extLst>
              <a:ext uri="{FF2B5EF4-FFF2-40B4-BE49-F238E27FC236}">
                <a16:creationId xmlns:a16="http://schemas.microsoft.com/office/drawing/2014/main" id="{AA1C3874-8B4B-CF16-0014-59AD39BE6C33}"/>
              </a:ext>
            </a:extLst>
          </p:cNvPr>
          <p:cNvSpPr txBox="1"/>
          <p:nvPr/>
        </p:nvSpPr>
        <p:spPr>
          <a:xfrm>
            <a:off x="5081790" y="203201"/>
            <a:ext cx="5789410" cy="646331"/>
          </a:xfrm>
          <a:prstGeom prst="rect">
            <a:avLst/>
          </a:prstGeom>
          <a:noFill/>
        </p:spPr>
        <p:txBody>
          <a:bodyPr wrap="square" rtlCol="0">
            <a:spAutoFit/>
          </a:bodyPr>
          <a:lstStyle/>
          <a:p>
            <a:pPr algn="ctr"/>
            <a:r>
              <a:rPr lang="en-US" dirty="0">
                <a:latin typeface="Chalkboard SE" panose="03050602040202020205" pitchFamily="66" charset="77"/>
              </a:rPr>
              <a:t>Red words are introduced as children progress through the different RWI stages/</a:t>
            </a:r>
            <a:r>
              <a:rPr lang="en-US" dirty="0" err="1">
                <a:latin typeface="Chalkboard SE" panose="03050602040202020205" pitchFamily="66" charset="77"/>
              </a:rPr>
              <a:t>colours</a:t>
            </a:r>
            <a:r>
              <a:rPr lang="en-US" dirty="0">
                <a:latin typeface="Chalkboard SE" panose="03050602040202020205" pitchFamily="66" charset="77"/>
              </a:rPr>
              <a:t>.</a:t>
            </a:r>
          </a:p>
        </p:txBody>
      </p:sp>
    </p:spTree>
    <p:extLst>
      <p:ext uri="{BB962C8B-B14F-4D97-AF65-F5344CB8AC3E}">
        <p14:creationId xmlns:p14="http://schemas.microsoft.com/office/powerpoint/2010/main" val="6672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51BAE-0A55-F4EE-2946-663A562904B1}"/>
              </a:ext>
            </a:extLst>
          </p:cNvPr>
          <p:cNvSpPr>
            <a:spLocks noGrp="1"/>
          </p:cNvSpPr>
          <p:nvPr>
            <p:ph type="title"/>
          </p:nvPr>
        </p:nvSpPr>
        <p:spPr>
          <a:xfrm>
            <a:off x="838200" y="365126"/>
            <a:ext cx="10515600" cy="1160838"/>
          </a:xfrm>
        </p:spPr>
        <p:txBody>
          <a:bodyPr/>
          <a:lstStyle/>
          <a:p>
            <a:r>
              <a:rPr lang="en-US" dirty="0"/>
              <a:t>Green Words</a:t>
            </a:r>
          </a:p>
        </p:txBody>
      </p:sp>
      <p:pic>
        <p:nvPicPr>
          <p:cNvPr id="4" name="Content Placeholder 3">
            <a:extLst>
              <a:ext uri="{FF2B5EF4-FFF2-40B4-BE49-F238E27FC236}">
                <a16:creationId xmlns:a16="http://schemas.microsoft.com/office/drawing/2014/main" id="{2556F6F4-C010-2304-3BB1-CB978FDA24C2}"/>
              </a:ext>
            </a:extLst>
          </p:cNvPr>
          <p:cNvPicPr>
            <a:picLocks noGrp="1" noChangeAspect="1"/>
          </p:cNvPicPr>
          <p:nvPr>
            <p:ph idx="1"/>
          </p:nvPr>
        </p:nvPicPr>
        <p:blipFill>
          <a:blip r:embed="rId2"/>
          <a:stretch>
            <a:fillRect/>
          </a:stretch>
        </p:blipFill>
        <p:spPr>
          <a:xfrm>
            <a:off x="584199" y="1911085"/>
            <a:ext cx="2624469" cy="1979348"/>
          </a:xfrm>
        </p:spPr>
      </p:pic>
      <p:pic>
        <p:nvPicPr>
          <p:cNvPr id="5" name="Picture 4">
            <a:extLst>
              <a:ext uri="{FF2B5EF4-FFF2-40B4-BE49-F238E27FC236}">
                <a16:creationId xmlns:a16="http://schemas.microsoft.com/office/drawing/2014/main" id="{7751BE27-A676-F7BB-7AF4-718E462F10C5}"/>
              </a:ext>
            </a:extLst>
          </p:cNvPr>
          <p:cNvPicPr>
            <a:picLocks noChangeAspect="1"/>
          </p:cNvPicPr>
          <p:nvPr/>
        </p:nvPicPr>
        <p:blipFill>
          <a:blip r:embed="rId3"/>
          <a:stretch>
            <a:fillRect/>
          </a:stretch>
        </p:blipFill>
        <p:spPr>
          <a:xfrm>
            <a:off x="584198" y="4110829"/>
            <a:ext cx="1752601" cy="2280083"/>
          </a:xfrm>
          <a:prstGeom prst="rect">
            <a:avLst/>
          </a:prstGeom>
        </p:spPr>
      </p:pic>
      <p:pic>
        <p:nvPicPr>
          <p:cNvPr id="8" name="Picture 7">
            <a:extLst>
              <a:ext uri="{FF2B5EF4-FFF2-40B4-BE49-F238E27FC236}">
                <a16:creationId xmlns:a16="http://schemas.microsoft.com/office/drawing/2014/main" id="{83D0DEEB-252B-E762-4926-908868866E51}"/>
              </a:ext>
            </a:extLst>
          </p:cNvPr>
          <p:cNvPicPr>
            <a:picLocks noChangeAspect="1"/>
          </p:cNvPicPr>
          <p:nvPr/>
        </p:nvPicPr>
        <p:blipFill>
          <a:blip r:embed="rId4"/>
          <a:stretch>
            <a:fillRect/>
          </a:stretch>
        </p:blipFill>
        <p:spPr>
          <a:xfrm>
            <a:off x="3370594" y="4110828"/>
            <a:ext cx="1752601" cy="2280083"/>
          </a:xfrm>
          <a:prstGeom prst="rect">
            <a:avLst/>
          </a:prstGeom>
        </p:spPr>
      </p:pic>
      <p:pic>
        <p:nvPicPr>
          <p:cNvPr id="10" name="Picture 9">
            <a:extLst>
              <a:ext uri="{FF2B5EF4-FFF2-40B4-BE49-F238E27FC236}">
                <a16:creationId xmlns:a16="http://schemas.microsoft.com/office/drawing/2014/main" id="{9A62DF4C-01C8-15F0-080E-F1BEDF6A7FE1}"/>
              </a:ext>
            </a:extLst>
          </p:cNvPr>
          <p:cNvPicPr>
            <a:picLocks noChangeAspect="1"/>
          </p:cNvPicPr>
          <p:nvPr/>
        </p:nvPicPr>
        <p:blipFill>
          <a:blip r:embed="rId5"/>
          <a:stretch>
            <a:fillRect/>
          </a:stretch>
        </p:blipFill>
        <p:spPr>
          <a:xfrm>
            <a:off x="5182139" y="4154830"/>
            <a:ext cx="2830434" cy="2011098"/>
          </a:xfrm>
          <a:prstGeom prst="rect">
            <a:avLst/>
          </a:prstGeom>
        </p:spPr>
      </p:pic>
      <p:sp>
        <p:nvSpPr>
          <p:cNvPr id="11" name="TextBox 10">
            <a:extLst>
              <a:ext uri="{FF2B5EF4-FFF2-40B4-BE49-F238E27FC236}">
                <a16:creationId xmlns:a16="http://schemas.microsoft.com/office/drawing/2014/main" id="{3E130A4F-021D-B401-48B0-B2F2BCAD50BE}"/>
              </a:ext>
            </a:extLst>
          </p:cNvPr>
          <p:cNvSpPr txBox="1"/>
          <p:nvPr/>
        </p:nvSpPr>
        <p:spPr>
          <a:xfrm>
            <a:off x="6597356" y="1951036"/>
            <a:ext cx="4645900" cy="2246769"/>
          </a:xfrm>
          <a:prstGeom prst="rect">
            <a:avLst/>
          </a:prstGeom>
          <a:noFill/>
        </p:spPr>
        <p:txBody>
          <a:bodyPr wrap="square" rtlCol="0">
            <a:spAutoFit/>
          </a:bodyPr>
          <a:lstStyle/>
          <a:p>
            <a:pPr algn="ctr"/>
            <a:r>
              <a:rPr lang="en-US" sz="2000" dirty="0">
                <a:latin typeface="Chalkboard SE" panose="03050602040202020205" pitchFamily="66" charset="77"/>
              </a:rPr>
              <a:t>Once the children have built up a secure phonic knowledge &amp; understanding green words can be decoded and read with ease. Children quickly spot special friends (digraphs &amp; trigraphs) in words before they read them.</a:t>
            </a:r>
          </a:p>
        </p:txBody>
      </p:sp>
      <p:pic>
        <p:nvPicPr>
          <p:cNvPr id="12" name="Picture 11">
            <a:extLst>
              <a:ext uri="{FF2B5EF4-FFF2-40B4-BE49-F238E27FC236}">
                <a16:creationId xmlns:a16="http://schemas.microsoft.com/office/drawing/2014/main" id="{E831DE69-D1B5-4462-FB25-52BE36A5022A}"/>
              </a:ext>
            </a:extLst>
          </p:cNvPr>
          <p:cNvPicPr>
            <a:picLocks noChangeAspect="1"/>
          </p:cNvPicPr>
          <p:nvPr/>
        </p:nvPicPr>
        <p:blipFill rotWithShape="1">
          <a:blip r:embed="rId6"/>
          <a:srcRect l="12656" r="12379"/>
          <a:stretch/>
        </p:blipFill>
        <p:spPr>
          <a:xfrm>
            <a:off x="2228044" y="4154830"/>
            <a:ext cx="1264917" cy="2195170"/>
          </a:xfrm>
          <a:prstGeom prst="rect">
            <a:avLst/>
          </a:prstGeom>
        </p:spPr>
      </p:pic>
      <p:sp>
        <p:nvSpPr>
          <p:cNvPr id="13" name="TextBox 12">
            <a:extLst>
              <a:ext uri="{FF2B5EF4-FFF2-40B4-BE49-F238E27FC236}">
                <a16:creationId xmlns:a16="http://schemas.microsoft.com/office/drawing/2014/main" id="{F390056F-D316-50B2-3DB9-4140D0313358}"/>
              </a:ext>
            </a:extLst>
          </p:cNvPr>
          <p:cNvSpPr txBox="1"/>
          <p:nvPr/>
        </p:nvSpPr>
        <p:spPr>
          <a:xfrm>
            <a:off x="8409904" y="4404575"/>
            <a:ext cx="3361385" cy="1015663"/>
          </a:xfrm>
          <a:prstGeom prst="rect">
            <a:avLst/>
          </a:prstGeom>
          <a:noFill/>
        </p:spPr>
        <p:txBody>
          <a:bodyPr wrap="square" rtlCol="0">
            <a:spAutoFit/>
          </a:bodyPr>
          <a:lstStyle/>
          <a:p>
            <a:pPr algn="ctr"/>
            <a:r>
              <a:rPr lang="en-US" sz="2000" dirty="0">
                <a:latin typeface="Chalkboard SE" panose="03050602040202020205" pitchFamily="66" charset="77"/>
              </a:rPr>
              <a:t>Class spellings are linked to phonics sounds being covered in class.</a:t>
            </a:r>
          </a:p>
        </p:txBody>
      </p:sp>
      <p:pic>
        <p:nvPicPr>
          <p:cNvPr id="16" name="Picture 15">
            <a:extLst>
              <a:ext uri="{FF2B5EF4-FFF2-40B4-BE49-F238E27FC236}">
                <a16:creationId xmlns:a16="http://schemas.microsoft.com/office/drawing/2014/main" id="{434CEB73-DCD8-F0D4-434A-26C4C3000191}"/>
              </a:ext>
            </a:extLst>
          </p:cNvPr>
          <p:cNvPicPr>
            <a:picLocks noChangeAspect="1"/>
          </p:cNvPicPr>
          <p:nvPr/>
        </p:nvPicPr>
        <p:blipFill>
          <a:blip r:embed="rId7"/>
          <a:stretch>
            <a:fillRect/>
          </a:stretch>
        </p:blipFill>
        <p:spPr>
          <a:xfrm>
            <a:off x="3679687" y="1790360"/>
            <a:ext cx="1752601" cy="2280083"/>
          </a:xfrm>
          <a:prstGeom prst="rect">
            <a:avLst/>
          </a:prstGeom>
        </p:spPr>
      </p:pic>
      <p:sp>
        <p:nvSpPr>
          <p:cNvPr id="17" name="TextBox 16">
            <a:extLst>
              <a:ext uri="{FF2B5EF4-FFF2-40B4-BE49-F238E27FC236}">
                <a16:creationId xmlns:a16="http://schemas.microsoft.com/office/drawing/2014/main" id="{492070F6-0ACC-7F36-7350-976A2C8FBBF4}"/>
              </a:ext>
            </a:extLst>
          </p:cNvPr>
          <p:cNvSpPr txBox="1"/>
          <p:nvPr/>
        </p:nvSpPr>
        <p:spPr>
          <a:xfrm>
            <a:off x="6156990" y="5988674"/>
            <a:ext cx="4996113" cy="646331"/>
          </a:xfrm>
          <a:prstGeom prst="rect">
            <a:avLst/>
          </a:prstGeom>
          <a:noFill/>
        </p:spPr>
        <p:txBody>
          <a:bodyPr wrap="square" rtlCol="0">
            <a:spAutoFit/>
          </a:bodyPr>
          <a:lstStyle/>
          <a:p>
            <a:endParaRPr lang="en-US" dirty="0">
              <a:latin typeface="Chalkboard SE" panose="03050602040202020205" pitchFamily="66" charset="77"/>
            </a:endParaRPr>
          </a:p>
          <a:p>
            <a:r>
              <a:rPr lang="en-US" dirty="0">
                <a:solidFill>
                  <a:srgbClr val="00B050"/>
                </a:solidFill>
                <a:latin typeface="Chalkboard SE" panose="03050602040202020205" pitchFamily="66" charset="77"/>
              </a:rPr>
              <a:t>Special friends -  Fred talk -  Read the word</a:t>
            </a:r>
          </a:p>
        </p:txBody>
      </p:sp>
    </p:spTree>
    <p:extLst>
      <p:ext uri="{BB962C8B-B14F-4D97-AF65-F5344CB8AC3E}">
        <p14:creationId xmlns:p14="http://schemas.microsoft.com/office/powerpoint/2010/main" val="118478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A16AE-12AC-BECB-09F7-C00F70CD8FA6}"/>
              </a:ext>
            </a:extLst>
          </p:cNvPr>
          <p:cNvSpPr>
            <a:spLocks noGrp="1"/>
          </p:cNvSpPr>
          <p:nvPr>
            <p:ph type="title"/>
          </p:nvPr>
        </p:nvSpPr>
        <p:spPr/>
        <p:txBody>
          <a:bodyPr/>
          <a:lstStyle/>
          <a:p>
            <a:r>
              <a:rPr lang="en-US" dirty="0"/>
              <a:t>GET WRITING</a:t>
            </a:r>
          </a:p>
        </p:txBody>
      </p:sp>
      <p:sp>
        <p:nvSpPr>
          <p:cNvPr id="3" name="Content Placeholder 2">
            <a:extLst>
              <a:ext uri="{FF2B5EF4-FFF2-40B4-BE49-F238E27FC236}">
                <a16:creationId xmlns:a16="http://schemas.microsoft.com/office/drawing/2014/main" id="{D6352DAD-DE3C-DB9F-84D6-077CE0DA6435}"/>
              </a:ext>
            </a:extLst>
          </p:cNvPr>
          <p:cNvSpPr>
            <a:spLocks noGrp="1"/>
          </p:cNvSpPr>
          <p:nvPr>
            <p:ph idx="1"/>
          </p:nvPr>
        </p:nvSpPr>
        <p:spPr>
          <a:xfrm>
            <a:off x="437882" y="1929384"/>
            <a:ext cx="6809585" cy="4432779"/>
          </a:xfrm>
        </p:spPr>
        <p:txBody>
          <a:bodyPr>
            <a:normAutofit fontScale="92500" lnSpcReduction="20000"/>
          </a:bodyPr>
          <a:lstStyle/>
          <a:p>
            <a:pPr marL="0" indent="0">
              <a:buNone/>
            </a:pPr>
            <a:r>
              <a:rPr lang="en-US" sz="2000" dirty="0">
                <a:latin typeface="Chalkboard SE" panose="03050602040202020205" pitchFamily="66" charset="77"/>
              </a:rPr>
              <a:t>Part of the RWI sessions include Get Writing tasks.</a:t>
            </a:r>
          </a:p>
          <a:p>
            <a:pPr marL="0" indent="0">
              <a:buNone/>
            </a:pPr>
            <a:r>
              <a:rPr lang="en-US" sz="2000" dirty="0">
                <a:latin typeface="Chalkboard SE" panose="03050602040202020205" pitchFamily="66" charset="77"/>
              </a:rPr>
              <a:t>. Letter formation.    . Sounding out and writing words.</a:t>
            </a:r>
          </a:p>
          <a:p>
            <a:pPr marL="0" indent="0">
              <a:buNone/>
            </a:pPr>
            <a:r>
              <a:rPr lang="en-US" sz="2000" dirty="0">
                <a:latin typeface="Chalkboard SE" panose="03050602040202020205" pitchFamily="66" charset="77"/>
              </a:rPr>
              <a:t>. Hold a sentence (simple dictation)</a:t>
            </a:r>
          </a:p>
          <a:p>
            <a:pPr marL="0" indent="0">
              <a:buNone/>
            </a:pPr>
            <a:r>
              <a:rPr lang="en-US" sz="2000" dirty="0">
                <a:latin typeface="Chalkboard SE" panose="03050602040202020205" pitchFamily="66" charset="77"/>
              </a:rPr>
              <a:t>. Correct a sentence (spelling/punctuation)</a:t>
            </a:r>
          </a:p>
          <a:p>
            <a:pPr marL="0" indent="0">
              <a:buNone/>
            </a:pPr>
            <a:r>
              <a:rPr lang="en-US" sz="2000" dirty="0">
                <a:latin typeface="Chalkboard SE" panose="03050602040202020205" pitchFamily="66" charset="77"/>
              </a:rPr>
              <a:t>. Complete/construct sentences/clauses/captions. </a:t>
            </a:r>
          </a:p>
          <a:p>
            <a:pPr marL="0" indent="0">
              <a:buNone/>
            </a:pPr>
            <a:r>
              <a:rPr lang="en-US" sz="2000" dirty="0">
                <a:latin typeface="Chalkboard SE" panose="03050602040202020205" pitchFamily="66" charset="77"/>
              </a:rPr>
              <a:t>  Short writing tasks.</a:t>
            </a:r>
          </a:p>
          <a:p>
            <a:pPr marL="0" indent="0">
              <a:buNone/>
            </a:pPr>
            <a:r>
              <a:rPr lang="en-US" sz="2000" dirty="0">
                <a:latin typeface="Chalkboard SE" panose="03050602040202020205" pitchFamily="66" charset="77"/>
              </a:rPr>
              <a:t>Writing tasks link to the fiction/non-fiction book the children are familiar with. For the early stages writing tasks are guided. As children move through the stages/</a:t>
            </a:r>
            <a:r>
              <a:rPr lang="en-US" sz="2000" dirty="0" err="1">
                <a:latin typeface="Chalkboard SE" panose="03050602040202020205" pitchFamily="66" charset="77"/>
              </a:rPr>
              <a:t>colours</a:t>
            </a:r>
            <a:r>
              <a:rPr lang="en-US" sz="2000" dirty="0">
                <a:latin typeface="Chalkboard SE" panose="03050602040202020205" pitchFamily="66" charset="77"/>
              </a:rPr>
              <a:t> and gain confidence the writing tasks become more independent.</a:t>
            </a:r>
          </a:p>
          <a:p>
            <a:pPr marL="0" indent="0">
              <a:buNone/>
            </a:pPr>
            <a:r>
              <a:rPr lang="en-US" sz="2000" dirty="0">
                <a:latin typeface="Chalkboard SE" panose="03050602040202020205" pitchFamily="66" charset="77"/>
              </a:rPr>
              <a:t>All writing tasks encourage children to check their work and correct any mistakes made.</a:t>
            </a:r>
          </a:p>
        </p:txBody>
      </p:sp>
      <p:pic>
        <p:nvPicPr>
          <p:cNvPr id="4" name="Picture 3">
            <a:extLst>
              <a:ext uri="{FF2B5EF4-FFF2-40B4-BE49-F238E27FC236}">
                <a16:creationId xmlns:a16="http://schemas.microsoft.com/office/drawing/2014/main" id="{3F1DFDF5-1C65-1552-3370-7F65FFFBCA86}"/>
              </a:ext>
            </a:extLst>
          </p:cNvPr>
          <p:cNvPicPr>
            <a:picLocks noChangeAspect="1"/>
          </p:cNvPicPr>
          <p:nvPr/>
        </p:nvPicPr>
        <p:blipFill rotWithShape="1">
          <a:blip r:embed="rId2"/>
          <a:srcRect t="2357" b="9334"/>
          <a:stretch/>
        </p:blipFill>
        <p:spPr>
          <a:xfrm>
            <a:off x="8246254" y="4087432"/>
            <a:ext cx="3631857" cy="2405444"/>
          </a:xfrm>
          <a:prstGeom prst="rect">
            <a:avLst/>
          </a:prstGeom>
        </p:spPr>
      </p:pic>
      <p:pic>
        <p:nvPicPr>
          <p:cNvPr id="5" name="Picture 4">
            <a:extLst>
              <a:ext uri="{FF2B5EF4-FFF2-40B4-BE49-F238E27FC236}">
                <a16:creationId xmlns:a16="http://schemas.microsoft.com/office/drawing/2014/main" id="{B1F27519-4E17-C1BA-8580-D6B0C375BFDA}"/>
              </a:ext>
            </a:extLst>
          </p:cNvPr>
          <p:cNvPicPr>
            <a:picLocks noChangeAspect="1"/>
          </p:cNvPicPr>
          <p:nvPr/>
        </p:nvPicPr>
        <p:blipFill rotWithShape="1">
          <a:blip r:embed="rId3"/>
          <a:srcRect t="16188" b="50000"/>
          <a:stretch/>
        </p:blipFill>
        <p:spPr>
          <a:xfrm>
            <a:off x="6948231" y="143766"/>
            <a:ext cx="5158703" cy="1308226"/>
          </a:xfrm>
          <a:prstGeom prst="rect">
            <a:avLst/>
          </a:prstGeom>
        </p:spPr>
      </p:pic>
      <p:pic>
        <p:nvPicPr>
          <p:cNvPr id="7" name="Picture 6" descr="A child writing on a white board&#10;&#10;Description automatically generated">
            <a:extLst>
              <a:ext uri="{FF2B5EF4-FFF2-40B4-BE49-F238E27FC236}">
                <a16:creationId xmlns:a16="http://schemas.microsoft.com/office/drawing/2014/main" id="{FACD4EF1-D51F-A7FE-640A-AC5CF512D77F}"/>
              </a:ext>
            </a:extLst>
          </p:cNvPr>
          <p:cNvPicPr>
            <a:picLocks noChangeAspect="1"/>
          </p:cNvPicPr>
          <p:nvPr/>
        </p:nvPicPr>
        <p:blipFill rotWithShape="1">
          <a:blip r:embed="rId4"/>
          <a:srcRect l="25381"/>
          <a:stretch/>
        </p:blipFill>
        <p:spPr>
          <a:xfrm rot="5400000">
            <a:off x="6953652" y="1906626"/>
            <a:ext cx="2124777" cy="2135619"/>
          </a:xfrm>
          <a:prstGeom prst="rect">
            <a:avLst/>
          </a:prstGeom>
        </p:spPr>
      </p:pic>
    </p:spTree>
    <p:extLst>
      <p:ext uri="{BB962C8B-B14F-4D97-AF65-F5344CB8AC3E}">
        <p14:creationId xmlns:p14="http://schemas.microsoft.com/office/powerpoint/2010/main" val="405536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EAD9F-7C1F-D730-366F-92D41722C7EA}"/>
              </a:ext>
            </a:extLst>
          </p:cNvPr>
          <p:cNvSpPr>
            <a:spLocks noGrp="1"/>
          </p:cNvSpPr>
          <p:nvPr>
            <p:ph type="title"/>
          </p:nvPr>
        </p:nvSpPr>
        <p:spPr>
          <a:xfrm flipV="1">
            <a:off x="838199" y="304800"/>
            <a:ext cx="10574867" cy="60325"/>
          </a:xfrm>
        </p:spPr>
        <p:txBody>
          <a:bodyPr>
            <a:noAutofit/>
          </a:bodyPr>
          <a:lstStyle/>
          <a:p>
            <a:endParaRPr lang="en-US" dirty="0"/>
          </a:p>
        </p:txBody>
      </p:sp>
      <p:sp>
        <p:nvSpPr>
          <p:cNvPr id="3" name="TextBox 2">
            <a:extLst>
              <a:ext uri="{FF2B5EF4-FFF2-40B4-BE49-F238E27FC236}">
                <a16:creationId xmlns:a16="http://schemas.microsoft.com/office/drawing/2014/main" id="{93E2EE7F-204A-ADB8-FD37-D3154A791F83}"/>
              </a:ext>
            </a:extLst>
          </p:cNvPr>
          <p:cNvSpPr txBox="1"/>
          <p:nvPr/>
        </p:nvSpPr>
        <p:spPr>
          <a:xfrm>
            <a:off x="838200" y="2125014"/>
            <a:ext cx="7984067" cy="2862322"/>
          </a:xfrm>
          <a:prstGeom prst="rect">
            <a:avLst/>
          </a:prstGeom>
          <a:noFill/>
        </p:spPr>
        <p:txBody>
          <a:bodyPr wrap="square" rtlCol="0">
            <a:spAutoFit/>
          </a:bodyPr>
          <a:lstStyle/>
          <a:p>
            <a:r>
              <a:rPr lang="en-GB" sz="1800" dirty="0">
                <a:effectLst/>
                <a:latin typeface="ComicSansMS" panose="030F0902030302020204" pitchFamily="66" charset="0"/>
              </a:rPr>
              <a:t>After the daily RWI group session, children return to class for a literacy lesson. They explore many different writing activities, building up sentence structures and rehearsing ideas before writing. During this, they are encouraged to use the Sound charts to help them identify the correct spelling for a sound and will be taught various spelling strategies within their class to support spelling. They continue to work on letter formation and investigate grammar and punctuation rules appropriate for their year group. This will enable all children to practice and apply their individual phonics learning throughout the lessons and for class teachers to provide further input. </a:t>
            </a:r>
            <a:endParaRPr lang="en-GB" dirty="0"/>
          </a:p>
        </p:txBody>
      </p:sp>
      <p:sp>
        <p:nvSpPr>
          <p:cNvPr id="4" name="TextBox 3">
            <a:extLst>
              <a:ext uri="{FF2B5EF4-FFF2-40B4-BE49-F238E27FC236}">
                <a16:creationId xmlns:a16="http://schemas.microsoft.com/office/drawing/2014/main" id="{3D6BAA4B-5C91-C998-9B9C-C4EC8B75501A}"/>
              </a:ext>
            </a:extLst>
          </p:cNvPr>
          <p:cNvSpPr txBox="1"/>
          <p:nvPr/>
        </p:nvSpPr>
        <p:spPr>
          <a:xfrm>
            <a:off x="838198" y="365123"/>
            <a:ext cx="5420933" cy="769441"/>
          </a:xfrm>
          <a:prstGeom prst="rect">
            <a:avLst/>
          </a:prstGeom>
          <a:noFill/>
        </p:spPr>
        <p:txBody>
          <a:bodyPr wrap="square" rtlCol="0">
            <a:spAutoFit/>
          </a:bodyPr>
          <a:lstStyle/>
          <a:p>
            <a:r>
              <a:rPr lang="en-US" sz="4400" b="1" dirty="0">
                <a:latin typeface="+mj-lt"/>
              </a:rPr>
              <a:t>USING PHONICS IN ENGLISH LESSONS</a:t>
            </a:r>
          </a:p>
        </p:txBody>
      </p:sp>
      <p:pic>
        <p:nvPicPr>
          <p:cNvPr id="6" name="Content Placeholder 5">
            <a:extLst>
              <a:ext uri="{FF2B5EF4-FFF2-40B4-BE49-F238E27FC236}">
                <a16:creationId xmlns:a16="http://schemas.microsoft.com/office/drawing/2014/main" id="{179C59CB-9CD5-C7F2-7763-9BF0B9700EB0}"/>
              </a:ext>
            </a:extLst>
          </p:cNvPr>
          <p:cNvPicPr>
            <a:picLocks noGrp="1" noChangeAspect="1"/>
          </p:cNvPicPr>
          <p:nvPr>
            <p:ph idx="1"/>
          </p:nvPr>
        </p:nvPicPr>
        <p:blipFill rotWithShape="1">
          <a:blip r:embed="rId2"/>
          <a:srcRect l="14361" r="13873"/>
          <a:stretch/>
        </p:blipFill>
        <p:spPr>
          <a:xfrm>
            <a:off x="5680659" y="4778377"/>
            <a:ext cx="2597570" cy="1714500"/>
          </a:xfrm>
          <a:prstGeom prst="rect">
            <a:avLst/>
          </a:prstGeom>
        </p:spPr>
      </p:pic>
      <p:pic>
        <p:nvPicPr>
          <p:cNvPr id="8" name="Picture 7" descr="A close-up of a speed chart&#10;&#10;Description automatically generated">
            <a:extLst>
              <a:ext uri="{FF2B5EF4-FFF2-40B4-BE49-F238E27FC236}">
                <a16:creationId xmlns:a16="http://schemas.microsoft.com/office/drawing/2014/main" id="{46489010-8283-7379-2BA8-C303534B47AD}"/>
              </a:ext>
            </a:extLst>
          </p:cNvPr>
          <p:cNvPicPr>
            <a:picLocks noChangeAspect="1"/>
          </p:cNvPicPr>
          <p:nvPr/>
        </p:nvPicPr>
        <p:blipFill rotWithShape="1">
          <a:blip r:embed="rId3"/>
          <a:srcRect l="27149" t="19411" r="29692"/>
          <a:stretch/>
        </p:blipFill>
        <p:spPr>
          <a:xfrm>
            <a:off x="8962075" y="2229690"/>
            <a:ext cx="3087264" cy="4323510"/>
          </a:xfrm>
          <a:prstGeom prst="rect">
            <a:avLst/>
          </a:prstGeom>
        </p:spPr>
      </p:pic>
    </p:spTree>
    <p:extLst>
      <p:ext uri="{BB962C8B-B14F-4D97-AF65-F5344CB8AC3E}">
        <p14:creationId xmlns:p14="http://schemas.microsoft.com/office/powerpoint/2010/main" val="2564793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70E52-A40B-47F3-D1D1-F43C4F5233AE}"/>
              </a:ext>
            </a:extLst>
          </p:cNvPr>
          <p:cNvSpPr>
            <a:spLocks noGrp="1"/>
          </p:cNvSpPr>
          <p:nvPr>
            <p:ph type="title"/>
          </p:nvPr>
        </p:nvSpPr>
        <p:spPr/>
        <p:txBody>
          <a:bodyPr/>
          <a:lstStyle/>
          <a:p>
            <a:r>
              <a:rPr lang="en-US" dirty="0" err="1"/>
              <a:t>HOmE</a:t>
            </a:r>
            <a:r>
              <a:rPr lang="en-US" dirty="0"/>
              <a:t> READING BOOKS</a:t>
            </a:r>
          </a:p>
        </p:txBody>
      </p:sp>
      <p:pic>
        <p:nvPicPr>
          <p:cNvPr id="4" name="Content Placeholder 4" descr="A close-up of a book&#10;&#10;Description automatically generated">
            <a:extLst>
              <a:ext uri="{FF2B5EF4-FFF2-40B4-BE49-F238E27FC236}">
                <a16:creationId xmlns:a16="http://schemas.microsoft.com/office/drawing/2014/main" id="{B0D2BE15-3083-FD2B-01A5-F56DBCCDAB5D}"/>
              </a:ext>
            </a:extLst>
          </p:cNvPr>
          <p:cNvPicPr>
            <a:picLocks noGrp="1" noChangeAspect="1"/>
          </p:cNvPicPr>
          <p:nvPr>
            <p:ph idx="1"/>
          </p:nvPr>
        </p:nvPicPr>
        <p:blipFill>
          <a:blip r:embed="rId2"/>
          <a:stretch>
            <a:fillRect/>
          </a:stretch>
        </p:blipFill>
        <p:spPr>
          <a:xfrm>
            <a:off x="8873066" y="1024997"/>
            <a:ext cx="3191933" cy="2775214"/>
          </a:xfrm>
        </p:spPr>
      </p:pic>
      <p:sp>
        <p:nvSpPr>
          <p:cNvPr id="6" name="TextBox 5">
            <a:extLst>
              <a:ext uri="{FF2B5EF4-FFF2-40B4-BE49-F238E27FC236}">
                <a16:creationId xmlns:a16="http://schemas.microsoft.com/office/drawing/2014/main" id="{7ED483B0-800B-812D-2FBA-10555FF5060E}"/>
              </a:ext>
            </a:extLst>
          </p:cNvPr>
          <p:cNvSpPr txBox="1"/>
          <p:nvPr/>
        </p:nvSpPr>
        <p:spPr>
          <a:xfrm>
            <a:off x="321972" y="2048934"/>
            <a:ext cx="8381761" cy="4401205"/>
          </a:xfrm>
          <a:prstGeom prst="rect">
            <a:avLst/>
          </a:prstGeom>
          <a:noFill/>
        </p:spPr>
        <p:txBody>
          <a:bodyPr wrap="square" rtlCol="0">
            <a:spAutoFit/>
          </a:bodyPr>
          <a:lstStyle/>
          <a:p>
            <a:r>
              <a:rPr lang="en-US" sz="2000" dirty="0">
                <a:latin typeface="Chalkboard SE" panose="03050602040202020205" pitchFamily="66" charset="77"/>
              </a:rPr>
              <a:t>Books children take home:</a:t>
            </a:r>
          </a:p>
          <a:p>
            <a:r>
              <a:rPr lang="en-US" sz="2000" dirty="0">
                <a:latin typeface="Chalkboard SE" panose="03050602040202020205" pitchFamily="66" charset="77"/>
              </a:rPr>
              <a:t>. RWI Book Bag book.</a:t>
            </a:r>
          </a:p>
          <a:p>
            <a:r>
              <a:rPr lang="en-US" sz="2000" dirty="0">
                <a:latin typeface="Chalkboard SE" panose="03050602040202020205" pitchFamily="66" charset="77"/>
              </a:rPr>
              <a:t>. A copy of their RWI group reading book.</a:t>
            </a:r>
          </a:p>
          <a:p>
            <a:r>
              <a:rPr lang="en-US" sz="2000" dirty="0">
                <a:latin typeface="Chalkboard SE" panose="03050602040202020205" pitchFamily="66" charset="77"/>
              </a:rPr>
              <a:t>. A reading for pleasure book which is linked to their RWI stage.</a:t>
            </a:r>
          </a:p>
          <a:p>
            <a:endParaRPr lang="en-US" sz="2000" dirty="0">
              <a:latin typeface="Chalkboard SE" panose="03050602040202020205" pitchFamily="66" charset="77"/>
            </a:endParaRPr>
          </a:p>
          <a:p>
            <a:r>
              <a:rPr lang="en-US" sz="2000" dirty="0">
                <a:latin typeface="Chalkboard SE" panose="03050602040202020205" pitchFamily="66" charset="77"/>
              </a:rPr>
              <a:t>. Children also have sound charts to use at home.</a:t>
            </a:r>
          </a:p>
          <a:p>
            <a:endParaRPr lang="en-US" sz="2000" dirty="0">
              <a:latin typeface="Chalkboard SE" panose="03050602040202020205" pitchFamily="66" charset="77"/>
            </a:endParaRPr>
          </a:p>
          <a:p>
            <a:r>
              <a:rPr lang="en-US" sz="2000" dirty="0">
                <a:latin typeface="Chalkboard SE" panose="03050602040202020205" pitchFamily="66" charset="77"/>
              </a:rPr>
              <a:t>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https://www.youtube.com/watch?v=07DruIKFsKw</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latin typeface="Chalkboard SE" panose="03050602040202020205" pitchFamily="66" charset="77"/>
              </a:rPr>
              <a:t>_____________________________________</a:t>
            </a:r>
          </a:p>
          <a:p>
            <a:r>
              <a:rPr lang="en-US" sz="2000" dirty="0">
                <a:latin typeface="Chalkboard SE" panose="03050602040202020205" pitchFamily="66" charset="77"/>
              </a:rPr>
              <a:t>KS1 Children take part in 1-1 Reading, RWI paired reading, guided reading and whole class reading sessions on a regular basis.</a:t>
            </a:r>
          </a:p>
          <a:p>
            <a:r>
              <a:rPr lang="en-US" sz="2000" b="1" u="sng" dirty="0">
                <a:latin typeface="Chalkboard SE" panose="03050602040202020205" pitchFamily="66" charset="77"/>
              </a:rPr>
              <a:t>Assessment</a:t>
            </a:r>
          </a:p>
          <a:p>
            <a:r>
              <a:rPr lang="en-US" sz="2000" dirty="0">
                <a:latin typeface="Chalkboard SE" panose="03050602040202020205" pitchFamily="66" charset="77"/>
              </a:rPr>
              <a:t>Regular RWI, Phonics screening &amp; PM Benchmark assessments monitor progress, inform groupings and need for intervention where necessary.</a:t>
            </a:r>
            <a:endParaRPr lang="en-US" sz="2000" dirty="0"/>
          </a:p>
        </p:txBody>
      </p:sp>
      <p:pic>
        <p:nvPicPr>
          <p:cNvPr id="7" name="Picture 6">
            <a:extLst>
              <a:ext uri="{FF2B5EF4-FFF2-40B4-BE49-F238E27FC236}">
                <a16:creationId xmlns:a16="http://schemas.microsoft.com/office/drawing/2014/main" id="{C191E81E-F42A-2230-EA23-C1E6C127A298}"/>
              </a:ext>
            </a:extLst>
          </p:cNvPr>
          <p:cNvPicPr>
            <a:picLocks noChangeAspect="1"/>
          </p:cNvPicPr>
          <p:nvPr/>
        </p:nvPicPr>
        <p:blipFill rotWithShape="1">
          <a:blip r:embed="rId4"/>
          <a:srcRect l="14361" r="13873"/>
          <a:stretch/>
        </p:blipFill>
        <p:spPr>
          <a:xfrm>
            <a:off x="9463300" y="4775641"/>
            <a:ext cx="2601699" cy="1717234"/>
          </a:xfrm>
          <a:prstGeom prst="rect">
            <a:avLst/>
          </a:prstGeom>
        </p:spPr>
      </p:pic>
      <p:pic>
        <p:nvPicPr>
          <p:cNvPr id="8" name="Picture 7">
            <a:extLst>
              <a:ext uri="{FF2B5EF4-FFF2-40B4-BE49-F238E27FC236}">
                <a16:creationId xmlns:a16="http://schemas.microsoft.com/office/drawing/2014/main" id="{8EE0ABDF-73C9-9B79-66E8-89B709832A55}"/>
              </a:ext>
            </a:extLst>
          </p:cNvPr>
          <p:cNvPicPr>
            <a:picLocks noChangeAspect="1"/>
          </p:cNvPicPr>
          <p:nvPr/>
        </p:nvPicPr>
        <p:blipFill>
          <a:blip r:embed="rId5"/>
          <a:stretch>
            <a:fillRect/>
          </a:stretch>
        </p:blipFill>
        <p:spPr>
          <a:xfrm>
            <a:off x="9013969" y="3044825"/>
            <a:ext cx="1183814" cy="1510772"/>
          </a:xfrm>
          <a:prstGeom prst="rect">
            <a:avLst/>
          </a:prstGeom>
        </p:spPr>
      </p:pic>
    </p:spTree>
    <p:extLst>
      <p:ext uri="{BB962C8B-B14F-4D97-AF65-F5344CB8AC3E}">
        <p14:creationId xmlns:p14="http://schemas.microsoft.com/office/powerpoint/2010/main" val="3060901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F1F59-2383-3864-3C14-6235C6D23AD1}"/>
              </a:ext>
            </a:extLst>
          </p:cNvPr>
          <p:cNvSpPr>
            <a:spLocks noGrp="1"/>
          </p:cNvSpPr>
          <p:nvPr>
            <p:ph type="title"/>
          </p:nvPr>
        </p:nvSpPr>
        <p:spPr/>
        <p:txBody>
          <a:bodyPr/>
          <a:lstStyle/>
          <a:p>
            <a:r>
              <a:rPr lang="en-US" dirty="0"/>
              <a:t>Y1 Phonics screening check</a:t>
            </a:r>
          </a:p>
        </p:txBody>
      </p:sp>
      <p:sp>
        <p:nvSpPr>
          <p:cNvPr id="3" name="Content Placeholder 2">
            <a:extLst>
              <a:ext uri="{FF2B5EF4-FFF2-40B4-BE49-F238E27FC236}">
                <a16:creationId xmlns:a16="http://schemas.microsoft.com/office/drawing/2014/main" id="{97AEB4BD-B2C2-006A-A99F-69976A195430}"/>
              </a:ext>
            </a:extLst>
          </p:cNvPr>
          <p:cNvSpPr>
            <a:spLocks noGrp="1"/>
          </p:cNvSpPr>
          <p:nvPr>
            <p:ph idx="1"/>
          </p:nvPr>
        </p:nvSpPr>
        <p:spPr>
          <a:xfrm>
            <a:off x="271421" y="1929384"/>
            <a:ext cx="11082379" cy="4251960"/>
          </a:xfrm>
        </p:spPr>
        <p:txBody>
          <a:bodyPr>
            <a:normAutofit/>
          </a:bodyPr>
          <a:lstStyle/>
          <a:p>
            <a:pPr marL="0" indent="0">
              <a:buNone/>
            </a:pPr>
            <a:endParaRPr lang="en-US" sz="2000" dirty="0">
              <a:latin typeface="Chalkboard SE" panose="03050602040202020205" pitchFamily="66" charset="77"/>
              <a:hlinkClick r:id="rId2"/>
            </a:endParaRPr>
          </a:p>
          <a:p>
            <a:pPr marL="0" indent="0">
              <a:buNone/>
            </a:pPr>
            <a:endParaRPr lang="en-US" sz="2000" dirty="0">
              <a:latin typeface="Chalkboard SE" panose="03050602040202020205" pitchFamily="66" charset="77"/>
              <a:hlinkClick r:id="rId2"/>
            </a:endParaRPr>
          </a:p>
          <a:p>
            <a:pPr marL="0" indent="0">
              <a:buNone/>
            </a:pPr>
            <a:endParaRPr lang="en-US" sz="2000" dirty="0">
              <a:latin typeface="Chalkboard SE" panose="03050602040202020205" pitchFamily="66" charset="77"/>
              <a:hlinkClick r:id="rId2"/>
            </a:endParaRPr>
          </a:p>
          <a:p>
            <a:pPr marL="0" indent="0">
              <a:buNone/>
            </a:pPr>
            <a:endParaRPr lang="en-US" sz="2000" dirty="0">
              <a:latin typeface="Chalkboard SE" panose="03050602040202020205" pitchFamily="66" charset="77"/>
              <a:hlinkClick r:id="rId2"/>
            </a:endParaRPr>
          </a:p>
          <a:p>
            <a:pPr marL="0" indent="0">
              <a:buNone/>
            </a:pPr>
            <a:endParaRPr lang="en-US" sz="2000" dirty="0">
              <a:latin typeface="Chalkboard SE" panose="03050602040202020205" pitchFamily="66" charset="77"/>
              <a:hlinkClick r:id="rId2"/>
            </a:endParaRPr>
          </a:p>
          <a:p>
            <a:pPr marL="0" indent="0">
              <a:buNone/>
            </a:pPr>
            <a:endParaRPr lang="en-US" sz="2000" dirty="0">
              <a:latin typeface="Chalkboard SE" panose="03050602040202020205" pitchFamily="66" charset="77"/>
              <a:hlinkClick r:id="rId2"/>
            </a:endParaRPr>
          </a:p>
          <a:p>
            <a:pPr marL="0" indent="0">
              <a:buNone/>
            </a:pPr>
            <a:endParaRPr lang="en-US" sz="2000" dirty="0">
              <a:latin typeface="Chalkboard SE" panose="03050602040202020205" pitchFamily="66" charset="77"/>
              <a:hlinkClick r:id="rId2"/>
            </a:endParaRPr>
          </a:p>
          <a:p>
            <a:pPr marL="0" indent="0">
              <a:buNone/>
            </a:pPr>
            <a:endParaRPr lang="en-US" sz="2000" dirty="0">
              <a:latin typeface="Chalkboard SE" panose="03050602040202020205" pitchFamily="66" charset="77"/>
              <a:hlinkClick r:id="rId2"/>
            </a:endParaRPr>
          </a:p>
          <a:p>
            <a:pPr marL="0" indent="0">
              <a:buNone/>
            </a:pPr>
            <a:r>
              <a:rPr lang="en-US" sz="2000" dirty="0">
                <a:latin typeface="Chalkboard SE" panose="03050602040202020205" pitchFamily="66" charset="77"/>
              </a:rPr>
              <a:t>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https://www.youtube.com/watch?v=4XtDTwfjXM4</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000" dirty="0">
              <a:latin typeface="Chalkboard SE" panose="03050602040202020205" pitchFamily="66" charset="77"/>
            </a:endParaRPr>
          </a:p>
        </p:txBody>
      </p:sp>
      <p:pic>
        <p:nvPicPr>
          <p:cNvPr id="4" name="Picture 3">
            <a:extLst>
              <a:ext uri="{FF2B5EF4-FFF2-40B4-BE49-F238E27FC236}">
                <a16:creationId xmlns:a16="http://schemas.microsoft.com/office/drawing/2014/main" id="{265A5E93-5C9A-629F-D811-0A3A3C8BCAB0}"/>
              </a:ext>
            </a:extLst>
          </p:cNvPr>
          <p:cNvPicPr>
            <a:picLocks noChangeAspect="1"/>
          </p:cNvPicPr>
          <p:nvPr/>
        </p:nvPicPr>
        <p:blipFill rotWithShape="1">
          <a:blip r:embed="rId4"/>
          <a:srcRect t="11217"/>
          <a:stretch/>
        </p:blipFill>
        <p:spPr>
          <a:xfrm>
            <a:off x="612702" y="2378552"/>
            <a:ext cx="2064282" cy="2604424"/>
          </a:xfrm>
          <a:prstGeom prst="rect">
            <a:avLst/>
          </a:prstGeom>
        </p:spPr>
      </p:pic>
      <p:sp>
        <p:nvSpPr>
          <p:cNvPr id="8" name="TextBox 7">
            <a:extLst>
              <a:ext uri="{FF2B5EF4-FFF2-40B4-BE49-F238E27FC236}">
                <a16:creationId xmlns:a16="http://schemas.microsoft.com/office/drawing/2014/main" id="{B379B609-A236-0F7B-ADB2-66F9501CD311}"/>
              </a:ext>
            </a:extLst>
          </p:cNvPr>
          <p:cNvSpPr txBox="1"/>
          <p:nvPr/>
        </p:nvSpPr>
        <p:spPr>
          <a:xfrm>
            <a:off x="3051109" y="3110500"/>
            <a:ext cx="6878501" cy="1200329"/>
          </a:xfrm>
          <a:prstGeom prst="rect">
            <a:avLst/>
          </a:prstGeom>
          <a:noFill/>
        </p:spPr>
        <p:txBody>
          <a:bodyPr wrap="square">
            <a:spAutoFit/>
          </a:bodyPr>
          <a:lstStyle/>
          <a:p>
            <a:endParaRPr lang="en-US" dirty="0">
              <a:latin typeface="Chalkboard SE" panose="03050602040202020205" pitchFamily="66" charset="77"/>
            </a:endParaRPr>
          </a:p>
          <a:p>
            <a:endParaRPr lang="en-US" dirty="0">
              <a:latin typeface="Chalkboard SE" panose="03050602040202020205" pitchFamily="66" charset="77"/>
            </a:endParaRPr>
          </a:p>
          <a:p>
            <a:r>
              <a:rPr lang="en-US" dirty="0">
                <a:latin typeface="Chalkboard SE" panose="03050602040202020205" pitchFamily="66" charset="77"/>
                <a:hlinkClick r:id="rId5"/>
              </a:rPr>
              <a:t>https://assets.publishing.service.gov.uk/media/6495b5d783131100132962d0/2023_phonics_pupils_materials_standard.pdf</a:t>
            </a:r>
            <a:r>
              <a:rPr lang="en-US" dirty="0">
                <a:latin typeface="Chalkboard SE" panose="03050602040202020205" pitchFamily="66" charset="77"/>
              </a:rPr>
              <a:t> </a:t>
            </a:r>
          </a:p>
        </p:txBody>
      </p:sp>
      <p:pic>
        <p:nvPicPr>
          <p:cNvPr id="9" name="Picture 8">
            <a:extLst>
              <a:ext uri="{FF2B5EF4-FFF2-40B4-BE49-F238E27FC236}">
                <a16:creationId xmlns:a16="http://schemas.microsoft.com/office/drawing/2014/main" id="{40ECB706-6156-AC84-B450-558BF66B0DE8}"/>
              </a:ext>
            </a:extLst>
          </p:cNvPr>
          <p:cNvPicPr>
            <a:picLocks noChangeAspect="1"/>
          </p:cNvPicPr>
          <p:nvPr/>
        </p:nvPicPr>
        <p:blipFill rotWithShape="1">
          <a:blip r:embed="rId6"/>
          <a:srcRect l="67359" t="7617" r="3729" b="7671"/>
          <a:stretch/>
        </p:blipFill>
        <p:spPr>
          <a:xfrm>
            <a:off x="10181174" y="205749"/>
            <a:ext cx="1739405" cy="2548225"/>
          </a:xfrm>
          <a:prstGeom prst="rect">
            <a:avLst/>
          </a:prstGeom>
        </p:spPr>
      </p:pic>
      <p:pic>
        <p:nvPicPr>
          <p:cNvPr id="10" name="Picture 9">
            <a:extLst>
              <a:ext uri="{FF2B5EF4-FFF2-40B4-BE49-F238E27FC236}">
                <a16:creationId xmlns:a16="http://schemas.microsoft.com/office/drawing/2014/main" id="{A04148E6-77C2-AF2C-E4B8-DA2ED5B7E7B1}"/>
              </a:ext>
            </a:extLst>
          </p:cNvPr>
          <p:cNvPicPr>
            <a:picLocks noChangeAspect="1"/>
          </p:cNvPicPr>
          <p:nvPr/>
        </p:nvPicPr>
        <p:blipFill>
          <a:blip r:embed="rId7"/>
          <a:stretch>
            <a:fillRect/>
          </a:stretch>
        </p:blipFill>
        <p:spPr>
          <a:xfrm>
            <a:off x="8543716" y="1027906"/>
            <a:ext cx="1606696" cy="2437123"/>
          </a:xfrm>
          <a:prstGeom prst="rect">
            <a:avLst/>
          </a:prstGeom>
        </p:spPr>
      </p:pic>
      <p:pic>
        <p:nvPicPr>
          <p:cNvPr id="11" name="Picture 10">
            <a:extLst>
              <a:ext uri="{FF2B5EF4-FFF2-40B4-BE49-F238E27FC236}">
                <a16:creationId xmlns:a16="http://schemas.microsoft.com/office/drawing/2014/main" id="{27844E59-E92B-21A2-0C7F-0D70EC8DB30E}"/>
              </a:ext>
            </a:extLst>
          </p:cNvPr>
          <p:cNvPicPr>
            <a:picLocks noChangeAspect="1"/>
          </p:cNvPicPr>
          <p:nvPr/>
        </p:nvPicPr>
        <p:blipFill>
          <a:blip r:embed="rId8"/>
          <a:stretch>
            <a:fillRect/>
          </a:stretch>
        </p:blipFill>
        <p:spPr>
          <a:xfrm>
            <a:off x="10396407" y="4104026"/>
            <a:ext cx="1681478" cy="2579540"/>
          </a:xfrm>
          <a:prstGeom prst="rect">
            <a:avLst/>
          </a:prstGeom>
        </p:spPr>
      </p:pic>
      <p:pic>
        <p:nvPicPr>
          <p:cNvPr id="12" name="Picture 11">
            <a:extLst>
              <a:ext uri="{FF2B5EF4-FFF2-40B4-BE49-F238E27FC236}">
                <a16:creationId xmlns:a16="http://schemas.microsoft.com/office/drawing/2014/main" id="{90F88FF1-2AF5-CD4B-9554-6E2C57928BA2}"/>
              </a:ext>
            </a:extLst>
          </p:cNvPr>
          <p:cNvPicPr>
            <a:picLocks noChangeAspect="1"/>
          </p:cNvPicPr>
          <p:nvPr/>
        </p:nvPicPr>
        <p:blipFill>
          <a:blip r:embed="rId9"/>
          <a:stretch>
            <a:fillRect/>
          </a:stretch>
        </p:blipFill>
        <p:spPr>
          <a:xfrm>
            <a:off x="8697039" y="4310829"/>
            <a:ext cx="1606696" cy="2437123"/>
          </a:xfrm>
          <a:prstGeom prst="rect">
            <a:avLst/>
          </a:prstGeom>
        </p:spPr>
      </p:pic>
    </p:spTree>
    <p:extLst>
      <p:ext uri="{BB962C8B-B14F-4D97-AF65-F5344CB8AC3E}">
        <p14:creationId xmlns:p14="http://schemas.microsoft.com/office/powerpoint/2010/main" val="3982444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7299EA"/>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3C171071-6A91-35B2-8995-C1021F096E3D}"/>
              </a:ext>
            </a:extLst>
          </p:cNvPr>
          <p:cNvSpPr>
            <a:spLocks noGrp="1"/>
          </p:cNvSpPr>
          <p:nvPr>
            <p:ph type="title"/>
          </p:nvPr>
        </p:nvSpPr>
        <p:spPr>
          <a:xfrm>
            <a:off x="838200" y="401221"/>
            <a:ext cx="10515600" cy="1348065"/>
          </a:xfrm>
        </p:spPr>
        <p:txBody>
          <a:bodyPr>
            <a:normAutofit/>
          </a:bodyPr>
          <a:lstStyle/>
          <a:p>
            <a:r>
              <a:rPr lang="en-US" sz="6800" dirty="0">
                <a:solidFill>
                  <a:schemeClr val="bg1"/>
                </a:solidFill>
              </a:rPr>
              <a:t> Read Write Inc.</a:t>
            </a:r>
          </a:p>
        </p:txBody>
      </p:sp>
      <p:sp>
        <p:nvSpPr>
          <p:cNvPr id="3" name="Content Placeholder 2">
            <a:extLst>
              <a:ext uri="{FF2B5EF4-FFF2-40B4-BE49-F238E27FC236}">
                <a16:creationId xmlns:a16="http://schemas.microsoft.com/office/drawing/2014/main" id="{60A4A111-37F3-A22C-49E0-2FA16E66636C}"/>
              </a:ext>
            </a:extLst>
          </p:cNvPr>
          <p:cNvSpPr>
            <a:spLocks noGrp="1"/>
          </p:cNvSpPr>
          <p:nvPr>
            <p:ph idx="1"/>
          </p:nvPr>
        </p:nvSpPr>
        <p:spPr>
          <a:xfrm>
            <a:off x="838200" y="2586789"/>
            <a:ext cx="10657114" cy="3869990"/>
          </a:xfrm>
        </p:spPr>
        <p:txBody>
          <a:bodyPr>
            <a:normAutofit lnSpcReduction="10000"/>
          </a:bodyPr>
          <a:lstStyle/>
          <a:p>
            <a:pPr>
              <a:lnSpc>
                <a:spcPct val="100000"/>
              </a:lnSpc>
            </a:pPr>
            <a:r>
              <a:rPr lang="en-GB" sz="2200" b="0" i="0" u="none" strike="noStrike" dirty="0">
                <a:effectLst/>
                <a:latin typeface="Chalkboard SE" panose="03050602040202020205" pitchFamily="66" charset="77"/>
              </a:rPr>
              <a:t>Read Write Inc (RWI) is a phonics programme which helps all children learn to read fluently so they can focus on developing their skills in comprehension, vocabulary and spelling.  It also allows them to spell effortlessly so that they can put all their energy into composing what they write. </a:t>
            </a:r>
            <a:r>
              <a:rPr lang="en-GB" sz="2200" dirty="0">
                <a:latin typeface="Chalkboard SE" panose="03050602040202020205" pitchFamily="66" charset="77"/>
              </a:rPr>
              <a:t>Mixed</a:t>
            </a:r>
            <a:r>
              <a:rPr lang="en-GB" sz="2200" b="0" i="0" u="none" strike="noStrike" dirty="0">
                <a:effectLst/>
                <a:latin typeface="Chalkboard SE" panose="03050602040202020205" pitchFamily="66" charset="77"/>
              </a:rPr>
              <a:t> group phonics lessons are taught daily by staff and there are consistent expectations across the range of abilities. </a:t>
            </a:r>
            <a:r>
              <a:rPr lang="en-GB" sz="2200" dirty="0">
                <a:latin typeface="Chalkboard SE" panose="03050602040202020205" pitchFamily="66" charset="77"/>
              </a:rPr>
              <a:t>Towards</a:t>
            </a:r>
            <a:r>
              <a:rPr lang="en-GB" sz="2200" b="0" i="0" u="none" strike="noStrike" dirty="0">
                <a:effectLst/>
                <a:latin typeface="Chalkboard SE" panose="03050602040202020205" pitchFamily="66" charset="77"/>
              </a:rPr>
              <a:t> the end of each term or when thought necessary the children are assessed to check on their progress.</a:t>
            </a:r>
          </a:p>
          <a:p>
            <a:pPr>
              <a:lnSpc>
                <a:spcPct val="100000"/>
              </a:lnSpc>
            </a:pPr>
            <a:r>
              <a:rPr lang="en-GB" sz="2200" b="0" i="0" u="none" strike="noStrike" dirty="0">
                <a:effectLst/>
                <a:latin typeface="Chalkboard SE" panose="03050602040202020205" pitchFamily="66" charset="77"/>
              </a:rPr>
              <a:t>Children start in Reception by learning letter sounds which help them to read and write. They then practise reading skills through reading 'Book Bag Books’ and their phonics stage book in school and at home which are specifically pitched to both consolidate learning and provide challenge in an engaging and fun way! </a:t>
            </a:r>
          </a:p>
          <a:p>
            <a:pPr>
              <a:lnSpc>
                <a:spcPct val="100000"/>
              </a:lnSpc>
            </a:pPr>
            <a:endParaRPr lang="en-US" sz="2200" dirty="0"/>
          </a:p>
        </p:txBody>
      </p:sp>
    </p:spTree>
    <p:extLst>
      <p:ext uri="{BB962C8B-B14F-4D97-AF65-F5344CB8AC3E}">
        <p14:creationId xmlns:p14="http://schemas.microsoft.com/office/powerpoint/2010/main" val="1829033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3627E8-F2CD-4D7C-BFDF-5F8E206E90B4}"/>
              </a:ext>
            </a:extLst>
          </p:cNvPr>
          <p:cNvSpPr>
            <a:spLocks noGrp="1"/>
          </p:cNvSpPr>
          <p:nvPr>
            <p:ph type="title"/>
          </p:nvPr>
        </p:nvSpPr>
        <p:spPr>
          <a:xfrm>
            <a:off x="630936" y="640080"/>
            <a:ext cx="5468112" cy="1481328"/>
          </a:xfrm>
        </p:spPr>
        <p:txBody>
          <a:bodyPr anchor="b">
            <a:normAutofit fontScale="90000"/>
          </a:bodyPr>
          <a:lstStyle/>
          <a:p>
            <a:r>
              <a:rPr lang="en-US" sz="5600" dirty="0"/>
              <a:t>EYFS, Y1 &amp; Y2.</a:t>
            </a:r>
            <a:br>
              <a:rPr lang="en-US" sz="5600" dirty="0"/>
            </a:br>
            <a:r>
              <a:rPr lang="en-US" sz="5600" dirty="0"/>
              <a:t>            learning to read</a:t>
            </a:r>
          </a:p>
        </p:txBody>
      </p:sp>
      <p:sp>
        <p:nvSpPr>
          <p:cNvPr id="1040"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7299EA"/>
          </a:solidFill>
          <a:ln w="38100" cap="rnd">
            <a:solidFill>
              <a:srgbClr val="7299EA"/>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144E590-DE12-2E5C-5E3C-CFF153B4AB9A}"/>
              </a:ext>
            </a:extLst>
          </p:cNvPr>
          <p:cNvSpPr>
            <a:spLocks noGrp="1"/>
          </p:cNvSpPr>
          <p:nvPr>
            <p:ph idx="1"/>
          </p:nvPr>
        </p:nvSpPr>
        <p:spPr>
          <a:xfrm>
            <a:off x="630936" y="2660904"/>
            <a:ext cx="5271100" cy="3649532"/>
          </a:xfrm>
        </p:spPr>
        <p:txBody>
          <a:bodyPr anchor="t">
            <a:normAutofit/>
          </a:bodyPr>
          <a:lstStyle/>
          <a:p>
            <a:pPr marL="0" indent="0">
              <a:lnSpc>
                <a:spcPct val="100000"/>
              </a:lnSpc>
              <a:buNone/>
            </a:pPr>
            <a:r>
              <a:rPr lang="en-GB" sz="2000" dirty="0">
                <a:effectLst/>
                <a:latin typeface="Chalkboard SE" panose="03050602040202020205" pitchFamily="66" charset="77"/>
              </a:rPr>
              <a:t>Children are taught the early sounds in Set 1. This covers the alphabet and a few ‘</a:t>
            </a:r>
            <a:r>
              <a:rPr lang="en-GB" sz="2000" dirty="0">
                <a:solidFill>
                  <a:schemeClr val="accent5">
                    <a:lumMod val="75000"/>
                  </a:schemeClr>
                </a:solidFill>
                <a:effectLst/>
                <a:latin typeface="Chalkboard SE" panose="03050602040202020205" pitchFamily="66" charset="77"/>
              </a:rPr>
              <a:t>special friends</a:t>
            </a:r>
            <a:r>
              <a:rPr lang="en-GB" sz="2000" dirty="0">
                <a:effectLst/>
                <a:latin typeface="Chalkboard SE" panose="03050602040202020205" pitchFamily="66" charset="77"/>
              </a:rPr>
              <a:t>’ (digraphs) which are two letters which make one sound such as ‘</a:t>
            </a:r>
            <a:r>
              <a:rPr lang="en-GB" sz="2000" dirty="0" err="1">
                <a:effectLst/>
                <a:latin typeface="Chalkboard SE" panose="03050602040202020205" pitchFamily="66" charset="77"/>
              </a:rPr>
              <a:t>sh</a:t>
            </a:r>
            <a:r>
              <a:rPr lang="en-GB" sz="2000" dirty="0">
                <a:effectLst/>
                <a:latin typeface="Chalkboard SE" panose="03050602040202020205" pitchFamily="66" charset="77"/>
              </a:rPr>
              <a:t>’. They will learn to spot and recognise them quickly through fun activities and also  write them using ‘</a:t>
            </a:r>
            <a:r>
              <a:rPr lang="en-GB" sz="2000" dirty="0">
                <a:solidFill>
                  <a:schemeClr val="accent5">
                    <a:lumMod val="75000"/>
                  </a:schemeClr>
                </a:solidFill>
                <a:effectLst/>
                <a:latin typeface="Chalkboard SE" panose="03050602040202020205" pitchFamily="66" charset="77"/>
              </a:rPr>
              <a:t>phrases</a:t>
            </a:r>
            <a:r>
              <a:rPr lang="en-GB" sz="2000" dirty="0">
                <a:effectLst/>
                <a:latin typeface="Chalkboard SE" panose="03050602040202020205" pitchFamily="66" charset="77"/>
              </a:rPr>
              <a:t>’ to help them remember the correct formation. </a:t>
            </a:r>
            <a:r>
              <a:rPr lang="en-GB" sz="2000" dirty="0">
                <a:latin typeface="Chalkboard SE" panose="03050602040202020205" pitchFamily="66" charset="77"/>
              </a:rPr>
              <a:t>We</a:t>
            </a:r>
            <a:r>
              <a:rPr lang="en-GB" sz="2000" dirty="0">
                <a:effectLst/>
                <a:latin typeface="Chalkboard SE" panose="03050602040202020205" pitchFamily="66" charset="77"/>
              </a:rPr>
              <a:t> teach children ‘</a:t>
            </a:r>
            <a:r>
              <a:rPr lang="en-GB" sz="2000" dirty="0">
                <a:solidFill>
                  <a:schemeClr val="accent5">
                    <a:lumMod val="75000"/>
                  </a:schemeClr>
                </a:solidFill>
                <a:effectLst/>
                <a:latin typeface="Chalkboard SE" panose="03050602040202020205" pitchFamily="66" charset="77"/>
              </a:rPr>
              <a:t>pure sounds</a:t>
            </a:r>
            <a:r>
              <a:rPr lang="en-GB" sz="2000" dirty="0">
                <a:effectLst/>
                <a:latin typeface="Chalkboard SE" panose="03050602040202020205" pitchFamily="66" charset="77"/>
              </a:rPr>
              <a:t>’.</a:t>
            </a:r>
            <a:r>
              <a:rPr lang="en-GB" sz="2000" dirty="0">
                <a:effectLst/>
                <a:latin typeface="ComicSansMS" panose="030F0902030302020204" pitchFamily="66" charset="0"/>
              </a:rPr>
              <a:t> </a:t>
            </a:r>
            <a:endParaRPr lang="en-GB" sz="2000" dirty="0">
              <a:latin typeface="ComicSansMS" panose="030F0902030302020204" pitchFamily="66" charset="0"/>
            </a:endParaRPr>
          </a:p>
          <a:p>
            <a:pPr marL="0" indent="0">
              <a:lnSpc>
                <a:spcPct val="100000"/>
              </a:lnSpc>
              <a:buNone/>
            </a:pP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https://www.youtube.com/watch?v=yln6PpV1G1I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buNone/>
            </a:pPr>
            <a:endParaRPr lang="en-GB" sz="2000" dirty="0"/>
          </a:p>
          <a:p>
            <a:pPr>
              <a:lnSpc>
                <a:spcPct val="100000"/>
              </a:lnSpc>
            </a:pPr>
            <a:endParaRPr lang="en-US" sz="2000" dirty="0"/>
          </a:p>
        </p:txBody>
      </p:sp>
      <mc:AlternateContent xmlns:mc="http://schemas.openxmlformats.org/markup-compatibility/2006" xmlns:p14="http://schemas.microsoft.com/office/powerpoint/2010/main">
        <mc:Choice Requires="p14">
          <p:contentPart p14:bwMode="auto" r:id="rId3">
            <p14:nvContentPartPr>
              <p14:cNvPr id="1042" name="Ink 1041">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1042" name="Ink 1041">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5737403" y="1956150"/>
                <a:ext cx="36000" cy="32709"/>
              </a:xfrm>
              <a:prstGeom prst="rect">
                <a:avLst/>
              </a:prstGeom>
            </p:spPr>
          </p:pic>
        </mc:Fallback>
      </mc:AlternateContent>
      <p:pic>
        <p:nvPicPr>
          <p:cNvPr id="1026" name="Picture 2" descr="page3image3857978256">
            <a:extLst>
              <a:ext uri="{FF2B5EF4-FFF2-40B4-BE49-F238E27FC236}">
                <a16:creationId xmlns:a16="http://schemas.microsoft.com/office/drawing/2014/main" id="{BB37BB17-AADB-53AC-D63D-8E5A54F3C04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184571" y="146717"/>
            <a:ext cx="4522734" cy="40065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table of letters on a white background&#10;&#10;Description automatically generated">
            <a:extLst>
              <a:ext uri="{FF2B5EF4-FFF2-40B4-BE49-F238E27FC236}">
                <a16:creationId xmlns:a16="http://schemas.microsoft.com/office/drawing/2014/main" id="{86094B2B-6DB3-54C6-F9F6-DC6B3117AF87}"/>
              </a:ext>
            </a:extLst>
          </p:cNvPr>
          <p:cNvPicPr>
            <a:picLocks noChangeAspect="1"/>
          </p:cNvPicPr>
          <p:nvPr/>
        </p:nvPicPr>
        <p:blipFill>
          <a:blip r:embed="rId6"/>
          <a:stretch>
            <a:fillRect/>
          </a:stretch>
        </p:blipFill>
        <p:spPr>
          <a:xfrm>
            <a:off x="6532972" y="3982744"/>
            <a:ext cx="5037397" cy="2475784"/>
          </a:xfrm>
          <a:prstGeom prst="rect">
            <a:avLst/>
          </a:prstGeom>
        </p:spPr>
      </p:pic>
    </p:spTree>
    <p:extLst>
      <p:ext uri="{BB962C8B-B14F-4D97-AF65-F5344CB8AC3E}">
        <p14:creationId xmlns:p14="http://schemas.microsoft.com/office/powerpoint/2010/main" val="3508540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394842B0-684D-44CC-B4BC-D13331CFD2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FAE3E9-D7E8-14A6-4ED9-1F53CA1DA33F}"/>
              </a:ext>
            </a:extLst>
          </p:cNvPr>
          <p:cNvSpPr>
            <a:spLocks noGrp="1"/>
          </p:cNvSpPr>
          <p:nvPr>
            <p:ph type="title"/>
          </p:nvPr>
        </p:nvSpPr>
        <p:spPr>
          <a:xfrm>
            <a:off x="640080" y="329184"/>
            <a:ext cx="6894576" cy="1783080"/>
          </a:xfrm>
        </p:spPr>
        <p:txBody>
          <a:bodyPr anchor="b">
            <a:normAutofit/>
          </a:bodyPr>
          <a:lstStyle/>
          <a:p>
            <a:r>
              <a:rPr lang="en-US" sz="4800" dirty="0"/>
              <a:t>EYFS, Y1 &amp; Y2.</a:t>
            </a:r>
            <a:br>
              <a:rPr lang="en-US" sz="4800" dirty="0"/>
            </a:br>
            <a:r>
              <a:rPr lang="en-US" sz="4800" dirty="0"/>
              <a:t>            Learning to read</a:t>
            </a:r>
          </a:p>
        </p:txBody>
      </p:sp>
      <p:sp>
        <p:nvSpPr>
          <p:cNvPr id="26" name="sketchy rul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7299EA"/>
          </a:solidFill>
          <a:ln w="38100" cap="rnd">
            <a:solidFill>
              <a:srgbClr val="7299EA"/>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ECEFBE3-033E-E2D2-C153-B1FD361EE8C4}"/>
              </a:ext>
            </a:extLst>
          </p:cNvPr>
          <p:cNvSpPr>
            <a:spLocks noGrp="1"/>
          </p:cNvSpPr>
          <p:nvPr>
            <p:ph idx="1"/>
          </p:nvPr>
        </p:nvSpPr>
        <p:spPr>
          <a:xfrm>
            <a:off x="207686" y="2706623"/>
            <a:ext cx="7121233" cy="3794761"/>
          </a:xfrm>
        </p:spPr>
        <p:txBody>
          <a:bodyPr>
            <a:normAutofit/>
          </a:bodyPr>
          <a:lstStyle/>
          <a:p>
            <a:pPr marL="0" indent="0">
              <a:lnSpc>
                <a:spcPct val="100000"/>
              </a:lnSpc>
              <a:buNone/>
            </a:pPr>
            <a:r>
              <a:rPr lang="en-GB" sz="1800" dirty="0">
                <a:effectLst/>
                <a:latin typeface="Chalkboard SE" panose="03050602040202020205" pitchFamily="66" charset="77"/>
              </a:rPr>
              <a:t>Using the set 1 sounds, children will learn to ‘blend’ words together so c-a-t becomes cat. To help the children do this, we have a green frog called Fred! He can only talk in sounds so the children put the sounds together to make the word. We call this ‘</a:t>
            </a:r>
            <a:r>
              <a:rPr lang="en-GB" sz="1800" dirty="0">
                <a:solidFill>
                  <a:schemeClr val="accent5">
                    <a:lumMod val="75000"/>
                  </a:schemeClr>
                </a:solidFill>
                <a:effectLst/>
                <a:latin typeface="Chalkboard SE" panose="03050602040202020205" pitchFamily="66" charset="77"/>
              </a:rPr>
              <a:t>Fred Talk</a:t>
            </a:r>
            <a:r>
              <a:rPr lang="en-GB" sz="1800" dirty="0">
                <a:effectLst/>
                <a:latin typeface="Chalkboard SE" panose="03050602040202020205" pitchFamily="66" charset="77"/>
              </a:rPr>
              <a:t>’. This is also used in early reading, as when children see a new word they can use ‘</a:t>
            </a:r>
            <a:r>
              <a:rPr lang="en-GB" sz="1800" dirty="0">
                <a:solidFill>
                  <a:schemeClr val="accent5">
                    <a:lumMod val="75000"/>
                  </a:schemeClr>
                </a:solidFill>
                <a:effectLst/>
                <a:latin typeface="Chalkboard SE" panose="03050602040202020205" pitchFamily="66" charset="77"/>
              </a:rPr>
              <a:t>Fred Talk</a:t>
            </a:r>
            <a:r>
              <a:rPr lang="en-GB" sz="1800" dirty="0">
                <a:effectLst/>
                <a:latin typeface="Chalkboard SE" panose="03050602040202020205" pitchFamily="66" charset="77"/>
              </a:rPr>
              <a:t>’ to break down the sounds and then say or read the word. Similarly, this supports early writing skills as children use ‘</a:t>
            </a:r>
            <a:r>
              <a:rPr lang="en-GB" sz="1800" dirty="0">
                <a:solidFill>
                  <a:schemeClr val="accent5">
                    <a:lumMod val="75000"/>
                  </a:schemeClr>
                </a:solidFill>
                <a:effectLst/>
                <a:latin typeface="Chalkboard SE" panose="03050602040202020205" pitchFamily="66" charset="77"/>
              </a:rPr>
              <a:t>Fred Fingers</a:t>
            </a:r>
            <a:r>
              <a:rPr lang="en-GB" sz="1800" dirty="0">
                <a:effectLst/>
                <a:latin typeface="Chalkboard SE" panose="03050602040202020205" pitchFamily="66" charset="77"/>
              </a:rPr>
              <a:t>’ to break down a spoken word into its sounds to enable them to write the word. We use the phrase ‘</a:t>
            </a:r>
            <a:r>
              <a:rPr lang="en-GB" sz="1800" dirty="0">
                <a:solidFill>
                  <a:schemeClr val="accent5">
                    <a:lumMod val="75000"/>
                  </a:schemeClr>
                </a:solidFill>
                <a:effectLst/>
                <a:latin typeface="Chalkboard SE" panose="03050602040202020205" pitchFamily="66" charset="77"/>
              </a:rPr>
              <a:t>Say the word – pinch the</a:t>
            </a:r>
            <a:r>
              <a:rPr lang="en-GB" sz="1800" dirty="0">
                <a:effectLst/>
                <a:latin typeface="Chalkboard SE" panose="03050602040202020205" pitchFamily="66" charset="77"/>
              </a:rPr>
              <a:t> </a:t>
            </a:r>
            <a:r>
              <a:rPr lang="en-GB" sz="1800" dirty="0">
                <a:solidFill>
                  <a:schemeClr val="accent5">
                    <a:lumMod val="75000"/>
                  </a:schemeClr>
                </a:solidFill>
                <a:effectLst/>
                <a:latin typeface="Chalkboard SE" panose="03050602040202020205" pitchFamily="66" charset="77"/>
              </a:rPr>
              <a:t>sounds</a:t>
            </a:r>
            <a:r>
              <a:rPr lang="en-GB" sz="1800" dirty="0">
                <a:effectLst/>
                <a:latin typeface="Chalkboard SE" panose="03050602040202020205" pitchFamily="66" charset="77"/>
              </a:rPr>
              <a:t>’ to help children remember. </a:t>
            </a:r>
            <a:endParaRPr lang="en-GB" sz="1800" dirty="0">
              <a:latin typeface="Chalkboard SE" panose="03050602040202020205" pitchFamily="66" charset="77"/>
            </a:endParaRPr>
          </a:p>
          <a:p>
            <a:pPr marL="0" indent="0">
              <a:lnSpc>
                <a:spcPct val="100000"/>
              </a:lnSpc>
              <a:buNone/>
            </a:pPr>
            <a:endParaRPr lang="en-US" sz="1800" dirty="0"/>
          </a:p>
        </p:txBody>
      </p:sp>
      <p:pic>
        <p:nvPicPr>
          <p:cNvPr id="6" name="Content Placeholder 4" descr="A black hexagon shaped table with letters and toys on it&#10;&#10;Description automatically generated">
            <a:extLst>
              <a:ext uri="{FF2B5EF4-FFF2-40B4-BE49-F238E27FC236}">
                <a16:creationId xmlns:a16="http://schemas.microsoft.com/office/drawing/2014/main" id="{89B9A5AA-41F9-595A-173D-FB665921EBEE}"/>
              </a:ext>
            </a:extLst>
          </p:cNvPr>
          <p:cNvPicPr>
            <a:picLocks noChangeAspect="1"/>
          </p:cNvPicPr>
          <p:nvPr/>
        </p:nvPicPr>
        <p:blipFill rotWithShape="1">
          <a:blip r:embed="rId2"/>
          <a:srcRect l="16486" r="11086" b="2"/>
          <a:stretch/>
        </p:blipFill>
        <p:spPr>
          <a:xfrm>
            <a:off x="7965951" y="329184"/>
            <a:ext cx="3585969" cy="3713270"/>
          </a:xfrm>
          <a:custGeom>
            <a:avLst/>
            <a:gdLst/>
            <a:ahLst/>
            <a:cxnLst/>
            <a:rect l="l" t="t" r="r" b="b"/>
            <a:pathLst>
              <a:path w="4035547" h="4178808">
                <a:moveTo>
                  <a:pt x="14988" y="0"/>
                </a:moveTo>
                <a:lnTo>
                  <a:pt x="4035547" y="0"/>
                </a:lnTo>
                <a:lnTo>
                  <a:pt x="4035547" y="4161794"/>
                </a:lnTo>
                <a:lnTo>
                  <a:pt x="3918602" y="4164199"/>
                </a:lnTo>
                <a:cubicBezTo>
                  <a:pt x="3673497" y="4178956"/>
                  <a:pt x="3428120" y="4172295"/>
                  <a:pt x="3183014" y="4175560"/>
                </a:cubicBezTo>
                <a:cubicBezTo>
                  <a:pt x="2855121" y="4180001"/>
                  <a:pt x="2527499" y="4168639"/>
                  <a:pt x="2199742" y="4167595"/>
                </a:cubicBezTo>
                <a:cubicBezTo>
                  <a:pt x="2132562" y="4167334"/>
                  <a:pt x="2065110" y="4170729"/>
                  <a:pt x="1998202" y="4175952"/>
                </a:cubicBezTo>
                <a:cubicBezTo>
                  <a:pt x="1905507" y="4183005"/>
                  <a:pt x="1814033" y="4174124"/>
                  <a:pt x="1722153" y="4165766"/>
                </a:cubicBezTo>
                <a:cubicBezTo>
                  <a:pt x="1611407" y="4155711"/>
                  <a:pt x="1500933" y="4164591"/>
                  <a:pt x="1390867" y="4176214"/>
                </a:cubicBezTo>
                <a:lnTo>
                  <a:pt x="1348076" y="4178808"/>
                </a:lnTo>
                <a:lnTo>
                  <a:pt x="597587" y="4178808"/>
                </a:lnTo>
                <a:lnTo>
                  <a:pt x="507890" y="4175773"/>
                </a:lnTo>
                <a:cubicBezTo>
                  <a:pt x="403218" y="4174810"/>
                  <a:pt x="298546" y="4175691"/>
                  <a:pt x="193840" y="4176214"/>
                </a:cubicBezTo>
                <a:lnTo>
                  <a:pt x="2757" y="4175742"/>
                </a:lnTo>
                <a:lnTo>
                  <a:pt x="2810" y="4034870"/>
                </a:lnTo>
                <a:cubicBezTo>
                  <a:pt x="5629" y="3979851"/>
                  <a:pt x="10539" y="3924896"/>
                  <a:pt x="15416" y="3870068"/>
                </a:cubicBezTo>
                <a:cubicBezTo>
                  <a:pt x="23018" y="3799731"/>
                  <a:pt x="25045" y="3728899"/>
                  <a:pt x="21498" y="3658244"/>
                </a:cubicBezTo>
                <a:cubicBezTo>
                  <a:pt x="17063" y="3602147"/>
                  <a:pt x="10095" y="3546050"/>
                  <a:pt x="8828" y="3489953"/>
                </a:cubicBezTo>
                <a:cubicBezTo>
                  <a:pt x="6548" y="3389688"/>
                  <a:pt x="7434" y="3289424"/>
                  <a:pt x="13262" y="3189160"/>
                </a:cubicBezTo>
                <a:cubicBezTo>
                  <a:pt x="16176" y="3138901"/>
                  <a:pt x="20864" y="3089150"/>
                  <a:pt x="22891" y="3038510"/>
                </a:cubicBezTo>
                <a:cubicBezTo>
                  <a:pt x="24918" y="2987870"/>
                  <a:pt x="28973" y="2936723"/>
                  <a:pt x="17444" y="2887098"/>
                </a:cubicBezTo>
                <a:cubicBezTo>
                  <a:pt x="-2068" y="2802699"/>
                  <a:pt x="12249" y="2718680"/>
                  <a:pt x="16430" y="2634534"/>
                </a:cubicBezTo>
                <a:cubicBezTo>
                  <a:pt x="18964" y="2582244"/>
                  <a:pt x="34168" y="2528685"/>
                  <a:pt x="20738" y="2477919"/>
                </a:cubicBezTo>
                <a:cubicBezTo>
                  <a:pt x="-421" y="2398342"/>
                  <a:pt x="13389" y="2320415"/>
                  <a:pt x="20738" y="2242107"/>
                </a:cubicBezTo>
                <a:cubicBezTo>
                  <a:pt x="29213" y="2168001"/>
                  <a:pt x="27718" y="2093082"/>
                  <a:pt x="16303" y="2019369"/>
                </a:cubicBezTo>
                <a:cubicBezTo>
                  <a:pt x="1986" y="1946239"/>
                  <a:pt x="1986" y="1871028"/>
                  <a:pt x="16303" y="1797899"/>
                </a:cubicBezTo>
                <a:cubicBezTo>
                  <a:pt x="28162" y="1737537"/>
                  <a:pt x="29530" y="1675589"/>
                  <a:pt x="20357" y="1614758"/>
                </a:cubicBezTo>
                <a:cubicBezTo>
                  <a:pt x="14149" y="1571226"/>
                  <a:pt x="3000" y="1527947"/>
                  <a:pt x="1480" y="1484415"/>
                </a:cubicBezTo>
                <a:cubicBezTo>
                  <a:pt x="-1662" y="1393377"/>
                  <a:pt x="200" y="1302238"/>
                  <a:pt x="7055" y="1211417"/>
                </a:cubicBezTo>
                <a:cubicBezTo>
                  <a:pt x="15036" y="1107980"/>
                  <a:pt x="30366" y="1004923"/>
                  <a:pt x="19724" y="900725"/>
                </a:cubicBezTo>
                <a:cubicBezTo>
                  <a:pt x="16050" y="864934"/>
                  <a:pt x="8575" y="829270"/>
                  <a:pt x="7815" y="793353"/>
                </a:cubicBezTo>
                <a:cubicBezTo>
                  <a:pt x="6168" y="726087"/>
                  <a:pt x="5407" y="659710"/>
                  <a:pt x="9208" y="590286"/>
                </a:cubicBezTo>
                <a:cubicBezTo>
                  <a:pt x="13009" y="520863"/>
                  <a:pt x="27452" y="450424"/>
                  <a:pt x="17697" y="382270"/>
                </a:cubicBezTo>
                <a:cubicBezTo>
                  <a:pt x="7941" y="314115"/>
                  <a:pt x="14276" y="247103"/>
                  <a:pt x="20611" y="180218"/>
                </a:cubicBezTo>
                <a:cubicBezTo>
                  <a:pt x="23652" y="148426"/>
                  <a:pt x="25711" y="116982"/>
                  <a:pt x="25156" y="85665"/>
                </a:cubicBezTo>
                <a:close/>
              </a:path>
            </a:pathLst>
          </a:custGeom>
        </p:spPr>
      </p:pic>
      <p:pic>
        <p:nvPicPr>
          <p:cNvPr id="9" name="Picture 8" descr="A yellow card with black letters and arrows&#10;&#10;Description automatically generated">
            <a:extLst>
              <a:ext uri="{FF2B5EF4-FFF2-40B4-BE49-F238E27FC236}">
                <a16:creationId xmlns:a16="http://schemas.microsoft.com/office/drawing/2014/main" id="{AD61AC3B-022D-B6E5-ABD4-244D4432F3CF}"/>
              </a:ext>
            </a:extLst>
          </p:cNvPr>
          <p:cNvPicPr>
            <a:picLocks noChangeAspect="1"/>
          </p:cNvPicPr>
          <p:nvPr/>
        </p:nvPicPr>
        <p:blipFill>
          <a:blip r:embed="rId3"/>
          <a:stretch>
            <a:fillRect/>
          </a:stretch>
        </p:blipFill>
        <p:spPr>
          <a:xfrm>
            <a:off x="7533555" y="4118485"/>
            <a:ext cx="4450759" cy="2410331"/>
          </a:xfrm>
          <a:prstGeom prst="rect">
            <a:avLst/>
          </a:prstGeom>
        </p:spPr>
      </p:pic>
      <p:pic>
        <p:nvPicPr>
          <p:cNvPr id="5" name="Picture 4" descr="A green stuffed animal with black spots&#10;&#10;Description automatically generated">
            <a:extLst>
              <a:ext uri="{FF2B5EF4-FFF2-40B4-BE49-F238E27FC236}">
                <a16:creationId xmlns:a16="http://schemas.microsoft.com/office/drawing/2014/main" id="{56137ABC-A20A-B6EA-49E5-0E1EA1690C86}"/>
              </a:ext>
            </a:extLst>
          </p:cNvPr>
          <p:cNvPicPr>
            <a:picLocks noChangeAspect="1"/>
          </p:cNvPicPr>
          <p:nvPr/>
        </p:nvPicPr>
        <p:blipFill>
          <a:blip r:embed="rId4"/>
          <a:stretch>
            <a:fillRect/>
          </a:stretch>
        </p:blipFill>
        <p:spPr>
          <a:xfrm>
            <a:off x="5606288" y="672813"/>
            <a:ext cx="2036458" cy="1360999"/>
          </a:xfrm>
          <a:prstGeom prst="rect">
            <a:avLst/>
          </a:prstGeom>
        </p:spPr>
      </p:pic>
    </p:spTree>
    <p:extLst>
      <p:ext uri="{BB962C8B-B14F-4D97-AF65-F5344CB8AC3E}">
        <p14:creationId xmlns:p14="http://schemas.microsoft.com/office/powerpoint/2010/main" val="2214002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394842B0-684D-44CC-B4BC-D13331CFD2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FAE3E9-D7E8-14A6-4ED9-1F53CA1DA33F}"/>
              </a:ext>
            </a:extLst>
          </p:cNvPr>
          <p:cNvSpPr>
            <a:spLocks noGrp="1"/>
          </p:cNvSpPr>
          <p:nvPr>
            <p:ph type="title"/>
          </p:nvPr>
        </p:nvSpPr>
        <p:spPr>
          <a:xfrm>
            <a:off x="640080" y="329184"/>
            <a:ext cx="4930105" cy="1783080"/>
          </a:xfrm>
        </p:spPr>
        <p:txBody>
          <a:bodyPr anchor="b">
            <a:normAutofit/>
          </a:bodyPr>
          <a:lstStyle/>
          <a:p>
            <a:r>
              <a:rPr lang="en-US" sz="4800" dirty="0"/>
              <a:t>EYFS, Y1 &amp; Y2.</a:t>
            </a:r>
            <a:br>
              <a:rPr lang="en-US" sz="4800" dirty="0"/>
            </a:br>
            <a:r>
              <a:rPr lang="en-US" sz="4800" dirty="0"/>
              <a:t>              Speed Sounds</a:t>
            </a:r>
          </a:p>
        </p:txBody>
      </p:sp>
      <p:sp>
        <p:nvSpPr>
          <p:cNvPr id="26" name="sketchy rul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7299EA"/>
          </a:solidFill>
          <a:ln w="38100" cap="rnd">
            <a:solidFill>
              <a:srgbClr val="7299EA"/>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ECEFBE3-033E-E2D2-C153-B1FD361EE8C4}"/>
              </a:ext>
            </a:extLst>
          </p:cNvPr>
          <p:cNvSpPr>
            <a:spLocks noGrp="1"/>
          </p:cNvSpPr>
          <p:nvPr>
            <p:ph idx="1"/>
          </p:nvPr>
        </p:nvSpPr>
        <p:spPr>
          <a:xfrm>
            <a:off x="277586" y="2706624"/>
            <a:ext cx="5118865" cy="3352982"/>
          </a:xfrm>
        </p:spPr>
        <p:txBody>
          <a:bodyPr>
            <a:normAutofit/>
          </a:bodyPr>
          <a:lstStyle/>
          <a:p>
            <a:pPr marL="0" indent="0">
              <a:lnSpc>
                <a:spcPct val="100000"/>
              </a:lnSpc>
              <a:buNone/>
            </a:pPr>
            <a:r>
              <a:rPr lang="en-GB" sz="1800" dirty="0">
                <a:effectLst/>
                <a:latin typeface="Chalkboard SE" panose="03050602040202020205" pitchFamily="66" charset="77"/>
              </a:rPr>
              <a:t>When </a:t>
            </a:r>
            <a:r>
              <a:rPr lang="en-GB" sz="1800" dirty="0">
                <a:latin typeface="Chalkboard SE" panose="03050602040202020205" pitchFamily="66" charset="77"/>
              </a:rPr>
              <a:t>children</a:t>
            </a:r>
            <a:r>
              <a:rPr lang="en-GB" sz="1800" dirty="0">
                <a:effectLst/>
                <a:latin typeface="Chalkboard SE" panose="03050602040202020205" pitchFamily="66" charset="77"/>
              </a:rPr>
              <a:t> are confident with blending and know all of the Set 1 sounds, they will move onto Set 2 sounds and then Set 3 sounds, which introduce alternative spellings for sounds they know and more special friends.</a:t>
            </a:r>
          </a:p>
          <a:p>
            <a:pPr marL="0" indent="0">
              <a:lnSpc>
                <a:spcPct val="100000"/>
              </a:lnSpc>
              <a:buNone/>
            </a:pPr>
            <a:r>
              <a:rPr lang="en-GB" sz="1800" dirty="0">
                <a:effectLst/>
                <a:latin typeface="Chalkboard SE" panose="03050602040202020205" pitchFamily="66" charset="77"/>
              </a:rPr>
              <a:t> They may begin to use ‘</a:t>
            </a:r>
            <a:r>
              <a:rPr lang="en-GB" sz="1800" dirty="0">
                <a:solidFill>
                  <a:schemeClr val="accent5">
                    <a:lumMod val="75000"/>
                  </a:schemeClr>
                </a:solidFill>
                <a:effectLst/>
                <a:latin typeface="Chalkboard SE" panose="03050602040202020205" pitchFamily="66" charset="77"/>
              </a:rPr>
              <a:t>Fred in their head</a:t>
            </a:r>
            <a:r>
              <a:rPr lang="en-GB" sz="1800" dirty="0">
                <a:effectLst/>
                <a:latin typeface="Chalkboard SE" panose="03050602040202020205" pitchFamily="66" charset="77"/>
              </a:rPr>
              <a:t>’ to read more quickly and fluently, which helps to build up speed, however this stage is also tricky for children as they need to be able to spot ‘</a:t>
            </a:r>
            <a:r>
              <a:rPr lang="en-GB" sz="1800" dirty="0">
                <a:solidFill>
                  <a:schemeClr val="accent5">
                    <a:lumMod val="75000"/>
                  </a:schemeClr>
                </a:solidFill>
                <a:effectLst/>
                <a:latin typeface="Chalkboard SE" panose="03050602040202020205" pitchFamily="66" charset="77"/>
              </a:rPr>
              <a:t>special friends</a:t>
            </a:r>
            <a:r>
              <a:rPr lang="en-GB" sz="1800" dirty="0">
                <a:effectLst/>
                <a:latin typeface="Chalkboard SE" panose="03050602040202020205" pitchFamily="66" charset="77"/>
              </a:rPr>
              <a:t>’ easily within new words. </a:t>
            </a:r>
            <a:endParaRPr lang="en-GB" sz="1800" dirty="0">
              <a:latin typeface="Chalkboard SE" panose="03050602040202020205" pitchFamily="66" charset="77"/>
            </a:endParaRPr>
          </a:p>
          <a:p>
            <a:pPr marL="0" indent="0">
              <a:lnSpc>
                <a:spcPct val="100000"/>
              </a:lnSpc>
              <a:buNone/>
            </a:pPr>
            <a:endParaRPr lang="en-US" sz="1800" dirty="0"/>
          </a:p>
        </p:txBody>
      </p:sp>
      <p:pic>
        <p:nvPicPr>
          <p:cNvPr id="8" name="Picture 7" descr="A table of letters on a white background&#10;&#10;Description automatically generated">
            <a:extLst>
              <a:ext uri="{FF2B5EF4-FFF2-40B4-BE49-F238E27FC236}">
                <a16:creationId xmlns:a16="http://schemas.microsoft.com/office/drawing/2014/main" id="{049892F3-D116-D8AD-D441-739192617C32}"/>
              </a:ext>
            </a:extLst>
          </p:cNvPr>
          <p:cNvPicPr>
            <a:picLocks noChangeAspect="1"/>
          </p:cNvPicPr>
          <p:nvPr/>
        </p:nvPicPr>
        <p:blipFill>
          <a:blip r:embed="rId2"/>
          <a:stretch>
            <a:fillRect/>
          </a:stretch>
        </p:blipFill>
        <p:spPr>
          <a:xfrm>
            <a:off x="5761494" y="227942"/>
            <a:ext cx="5875102" cy="2887501"/>
          </a:xfrm>
          <a:prstGeom prst="rect">
            <a:avLst/>
          </a:prstGeom>
        </p:spPr>
      </p:pic>
      <p:pic>
        <p:nvPicPr>
          <p:cNvPr id="12" name="Picture 11" descr="A white rectangular box with red letters&#10;&#10;Description automatically generated">
            <a:extLst>
              <a:ext uri="{FF2B5EF4-FFF2-40B4-BE49-F238E27FC236}">
                <a16:creationId xmlns:a16="http://schemas.microsoft.com/office/drawing/2014/main" id="{A20484CA-48A2-8439-A907-A381BAD686F3}"/>
              </a:ext>
            </a:extLst>
          </p:cNvPr>
          <p:cNvPicPr>
            <a:picLocks noChangeAspect="1"/>
          </p:cNvPicPr>
          <p:nvPr/>
        </p:nvPicPr>
        <p:blipFill>
          <a:blip r:embed="rId3"/>
          <a:stretch>
            <a:fillRect/>
          </a:stretch>
        </p:blipFill>
        <p:spPr>
          <a:xfrm>
            <a:off x="5674037" y="3336315"/>
            <a:ext cx="6307212" cy="1326089"/>
          </a:xfrm>
          <a:prstGeom prst="rect">
            <a:avLst/>
          </a:prstGeom>
        </p:spPr>
      </p:pic>
      <p:pic>
        <p:nvPicPr>
          <p:cNvPr id="14" name="Picture 13" descr="A white rectangular box with red letters&#10;&#10;Description automatically generated with medium confidence">
            <a:extLst>
              <a:ext uri="{FF2B5EF4-FFF2-40B4-BE49-F238E27FC236}">
                <a16:creationId xmlns:a16="http://schemas.microsoft.com/office/drawing/2014/main" id="{309CEE28-F992-2E3A-4C07-91ED41CF6F92}"/>
              </a:ext>
            </a:extLst>
          </p:cNvPr>
          <p:cNvPicPr>
            <a:picLocks noChangeAspect="1"/>
          </p:cNvPicPr>
          <p:nvPr/>
        </p:nvPicPr>
        <p:blipFill>
          <a:blip r:embed="rId4"/>
          <a:stretch>
            <a:fillRect/>
          </a:stretch>
        </p:blipFill>
        <p:spPr>
          <a:xfrm>
            <a:off x="5570185" y="4662404"/>
            <a:ext cx="6514915" cy="1736187"/>
          </a:xfrm>
          <a:prstGeom prst="rect">
            <a:avLst/>
          </a:prstGeom>
        </p:spPr>
      </p:pic>
    </p:spTree>
    <p:extLst>
      <p:ext uri="{BB962C8B-B14F-4D97-AF65-F5344CB8AC3E}">
        <p14:creationId xmlns:p14="http://schemas.microsoft.com/office/powerpoint/2010/main" val="2638213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7299EA"/>
          </a:solidFill>
          <a:ln w="38100" cap="rnd">
            <a:solidFill>
              <a:srgbClr val="7299EA"/>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C94608-E567-6BAC-BB7E-6297572D229F}"/>
              </a:ext>
            </a:extLst>
          </p:cNvPr>
          <p:cNvSpPr>
            <a:spLocks noGrp="1"/>
          </p:cNvSpPr>
          <p:nvPr>
            <p:ph type="title"/>
          </p:nvPr>
        </p:nvSpPr>
        <p:spPr>
          <a:xfrm>
            <a:off x="838201" y="365125"/>
            <a:ext cx="4313348" cy="1002371"/>
          </a:xfrm>
        </p:spPr>
        <p:txBody>
          <a:bodyPr>
            <a:normAutofit fontScale="90000"/>
          </a:bodyPr>
          <a:lstStyle/>
          <a:p>
            <a:r>
              <a:rPr lang="en-US" sz="6600" dirty="0"/>
              <a:t>Speed Sound Charts</a:t>
            </a:r>
          </a:p>
        </p:txBody>
      </p:sp>
      <p:pic>
        <p:nvPicPr>
          <p:cNvPr id="11" name="Picture 10">
            <a:extLst>
              <a:ext uri="{FF2B5EF4-FFF2-40B4-BE49-F238E27FC236}">
                <a16:creationId xmlns:a16="http://schemas.microsoft.com/office/drawing/2014/main" id="{97250B29-C67A-C3BE-6346-9F1C2956E320}"/>
              </a:ext>
            </a:extLst>
          </p:cNvPr>
          <p:cNvPicPr>
            <a:picLocks noChangeAspect="1"/>
          </p:cNvPicPr>
          <p:nvPr/>
        </p:nvPicPr>
        <p:blipFill rotWithShape="1">
          <a:blip r:embed="rId2"/>
          <a:srcRect l="14361" r="13873"/>
          <a:stretch/>
        </p:blipFill>
        <p:spPr>
          <a:xfrm>
            <a:off x="182189" y="4463432"/>
            <a:ext cx="3134294" cy="2068770"/>
          </a:xfrm>
          <a:prstGeom prst="rect">
            <a:avLst/>
          </a:prstGeom>
        </p:spPr>
      </p:pic>
      <p:pic>
        <p:nvPicPr>
          <p:cNvPr id="12" name="Picture 11">
            <a:extLst>
              <a:ext uri="{FF2B5EF4-FFF2-40B4-BE49-F238E27FC236}">
                <a16:creationId xmlns:a16="http://schemas.microsoft.com/office/drawing/2014/main" id="{DEAD4DE6-B183-C985-BEF0-4B2C1C0BCDCF}"/>
              </a:ext>
            </a:extLst>
          </p:cNvPr>
          <p:cNvPicPr>
            <a:picLocks noChangeAspect="1"/>
          </p:cNvPicPr>
          <p:nvPr/>
        </p:nvPicPr>
        <p:blipFill rotWithShape="1">
          <a:blip r:embed="rId3"/>
          <a:srcRect l="29900" t="14543" r="29734"/>
          <a:stretch/>
        </p:blipFill>
        <p:spPr>
          <a:xfrm>
            <a:off x="441762" y="1826013"/>
            <a:ext cx="2432958" cy="2695149"/>
          </a:xfrm>
          <a:prstGeom prst="rect">
            <a:avLst/>
          </a:prstGeom>
        </p:spPr>
      </p:pic>
      <p:pic>
        <p:nvPicPr>
          <p:cNvPr id="14" name="Picture 13" descr="A close-up of a speed chart&#10;&#10;Description automatically generated">
            <a:extLst>
              <a:ext uri="{FF2B5EF4-FFF2-40B4-BE49-F238E27FC236}">
                <a16:creationId xmlns:a16="http://schemas.microsoft.com/office/drawing/2014/main" id="{FBCBA4F6-12A4-6577-6636-F093EB9A8EB7}"/>
              </a:ext>
            </a:extLst>
          </p:cNvPr>
          <p:cNvPicPr>
            <a:picLocks noChangeAspect="1"/>
          </p:cNvPicPr>
          <p:nvPr/>
        </p:nvPicPr>
        <p:blipFill rotWithShape="1">
          <a:blip r:embed="rId4"/>
          <a:srcRect l="27149" t="19411" r="29692"/>
          <a:stretch/>
        </p:blipFill>
        <p:spPr>
          <a:xfrm>
            <a:off x="8143277" y="628431"/>
            <a:ext cx="4045675" cy="5665701"/>
          </a:xfrm>
          <a:prstGeom prst="rect">
            <a:avLst/>
          </a:prstGeom>
        </p:spPr>
      </p:pic>
      <p:pic>
        <p:nvPicPr>
          <p:cNvPr id="20" name="Content Placeholder 19" descr="A close-up of a chart&#10;&#10;Description automatically generated">
            <a:extLst>
              <a:ext uri="{FF2B5EF4-FFF2-40B4-BE49-F238E27FC236}">
                <a16:creationId xmlns:a16="http://schemas.microsoft.com/office/drawing/2014/main" id="{50A60BDF-9F62-7A19-56CD-E132180E8461}"/>
              </a:ext>
            </a:extLst>
          </p:cNvPr>
          <p:cNvPicPr>
            <a:picLocks noGrp="1" noChangeAspect="1"/>
          </p:cNvPicPr>
          <p:nvPr>
            <p:ph idx="1"/>
          </p:nvPr>
        </p:nvPicPr>
        <p:blipFill rotWithShape="1">
          <a:blip r:embed="rId5"/>
          <a:srcRect l="2688" r="1576"/>
          <a:stretch/>
        </p:blipFill>
        <p:spPr>
          <a:xfrm>
            <a:off x="3316482" y="1826013"/>
            <a:ext cx="4620986" cy="3447710"/>
          </a:xfrm>
        </p:spPr>
      </p:pic>
    </p:spTree>
    <p:extLst>
      <p:ext uri="{BB962C8B-B14F-4D97-AF65-F5344CB8AC3E}">
        <p14:creationId xmlns:p14="http://schemas.microsoft.com/office/powerpoint/2010/main" val="3497278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BCB9E0F-80B4-4BE1-A13D-A796E81860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D0C36B-0135-2C0F-D98F-FF300A6A6EEF}"/>
              </a:ext>
            </a:extLst>
          </p:cNvPr>
          <p:cNvSpPr>
            <a:spLocks noGrp="1"/>
          </p:cNvSpPr>
          <p:nvPr>
            <p:ph type="title"/>
          </p:nvPr>
        </p:nvSpPr>
        <p:spPr>
          <a:xfrm>
            <a:off x="572493" y="238539"/>
            <a:ext cx="11047013" cy="1434415"/>
          </a:xfrm>
        </p:spPr>
        <p:txBody>
          <a:bodyPr anchor="b">
            <a:normAutofit/>
          </a:bodyPr>
          <a:lstStyle/>
          <a:p>
            <a:r>
              <a:rPr lang="en-US" sz="7200" dirty="0" err="1"/>
              <a:t>Rwi</a:t>
            </a:r>
            <a:r>
              <a:rPr lang="en-US" sz="7200" dirty="0"/>
              <a:t> Daily sessions</a:t>
            </a:r>
          </a:p>
        </p:txBody>
      </p:sp>
      <p:sp>
        <p:nvSpPr>
          <p:cNvPr id="12"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4"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7299EA"/>
          </a:solidFill>
          <a:ln w="38100" cap="rnd">
            <a:solidFill>
              <a:srgbClr val="7299EA"/>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hild and child sitting at a desk&#10;&#10;Description automatically generated">
            <a:extLst>
              <a:ext uri="{FF2B5EF4-FFF2-40B4-BE49-F238E27FC236}">
                <a16:creationId xmlns:a16="http://schemas.microsoft.com/office/drawing/2014/main" id="{77B607D2-F682-2280-740B-B44638948384}"/>
              </a:ext>
            </a:extLst>
          </p:cNvPr>
          <p:cNvPicPr>
            <a:picLocks noChangeAspect="1"/>
          </p:cNvPicPr>
          <p:nvPr/>
        </p:nvPicPr>
        <p:blipFill rotWithShape="1">
          <a:blip r:embed="rId2"/>
          <a:srcRect l="13866" r="8177" b="1"/>
          <a:stretch/>
        </p:blipFill>
        <p:spPr>
          <a:xfrm rot="5400000">
            <a:off x="494768" y="2167327"/>
            <a:ext cx="4096511" cy="3941064"/>
          </a:xfrm>
          <a:prstGeom prst="rect">
            <a:avLst/>
          </a:prstGeom>
        </p:spPr>
      </p:pic>
      <p:sp>
        <p:nvSpPr>
          <p:cNvPr id="3" name="Content Placeholder 2">
            <a:extLst>
              <a:ext uri="{FF2B5EF4-FFF2-40B4-BE49-F238E27FC236}">
                <a16:creationId xmlns:a16="http://schemas.microsoft.com/office/drawing/2014/main" id="{7E936A89-7D56-9D40-68AE-9CDEBC811895}"/>
              </a:ext>
            </a:extLst>
          </p:cNvPr>
          <p:cNvSpPr>
            <a:spLocks noGrp="1"/>
          </p:cNvSpPr>
          <p:nvPr>
            <p:ph idx="1"/>
          </p:nvPr>
        </p:nvSpPr>
        <p:spPr>
          <a:xfrm>
            <a:off x="4905955" y="2071316"/>
            <a:ext cx="6713552" cy="4096511"/>
          </a:xfrm>
        </p:spPr>
        <p:txBody>
          <a:bodyPr anchor="t">
            <a:normAutofit/>
          </a:bodyPr>
          <a:lstStyle/>
          <a:p>
            <a:pPr marL="0" indent="0">
              <a:lnSpc>
                <a:spcPct val="100000"/>
              </a:lnSpc>
              <a:buNone/>
            </a:pPr>
            <a:r>
              <a:rPr lang="en-US" sz="2000" dirty="0">
                <a:latin typeface="Chalkboard SE" panose="03050602040202020205" pitchFamily="66" charset="77"/>
              </a:rPr>
              <a:t>.Speed sounds warm up using class sound chart / sound cards. Revise some red words &amp; green words.</a:t>
            </a:r>
          </a:p>
          <a:p>
            <a:pPr marL="0" indent="0">
              <a:lnSpc>
                <a:spcPct val="100000"/>
              </a:lnSpc>
              <a:buNone/>
            </a:pPr>
            <a:r>
              <a:rPr lang="en-US" sz="2000" dirty="0">
                <a:latin typeface="Chalkboard SE" panose="03050602040202020205" pitchFamily="66" charset="77"/>
              </a:rPr>
              <a:t>.Introduce new sounds &amp; words. </a:t>
            </a:r>
          </a:p>
          <a:p>
            <a:pPr marL="0" indent="0">
              <a:lnSpc>
                <a:spcPct val="100000"/>
              </a:lnSpc>
              <a:buNone/>
            </a:pPr>
            <a:r>
              <a:rPr lang="en-US" sz="2000" dirty="0">
                <a:latin typeface="Chalkboard SE" panose="03050602040202020205" pitchFamily="66" charset="77"/>
              </a:rPr>
              <a:t>.Whole group reading – intro. new text/reread text.    .Paired reading – children take turns to read to each other. One child points to words whilst their partner reads. Children are encouraged to support each other.</a:t>
            </a:r>
          </a:p>
          <a:p>
            <a:pPr marL="0" indent="0">
              <a:lnSpc>
                <a:spcPct val="100000"/>
              </a:lnSpc>
              <a:buNone/>
            </a:pPr>
            <a:r>
              <a:rPr lang="en-US" sz="2000" dirty="0">
                <a:latin typeface="Chalkboard SE" panose="03050602040202020205" pitchFamily="66" charset="77"/>
              </a:rPr>
              <a:t>.Get Writing task – Hold a sentence/correct the sentence/complete a sentence/construct sentences. </a:t>
            </a:r>
          </a:p>
          <a:p>
            <a:pPr marL="0" indent="0">
              <a:lnSpc>
                <a:spcPct val="100000"/>
              </a:lnSpc>
              <a:buNone/>
            </a:pPr>
            <a:r>
              <a:rPr lang="en-US" sz="2000" dirty="0">
                <a:latin typeface="Chalkboard SE" panose="03050602040202020205" pitchFamily="66" charset="77"/>
              </a:rPr>
              <a:t>                     Think, Say, Write, Read.</a:t>
            </a:r>
          </a:p>
          <a:p>
            <a:pPr marL="0" indent="0">
              <a:lnSpc>
                <a:spcPct val="100000"/>
              </a:lnSpc>
              <a:buNone/>
            </a:pPr>
            <a:r>
              <a:rPr lang="en-US" sz="2000" dirty="0">
                <a:latin typeface="Chalkboard SE" panose="03050602040202020205" pitchFamily="66" charset="77"/>
              </a:rPr>
              <a:t>.Sound card games revising learnt sounds.</a:t>
            </a:r>
          </a:p>
          <a:p>
            <a:pPr marL="0" indent="0">
              <a:lnSpc>
                <a:spcPct val="100000"/>
              </a:lnSpc>
              <a:buNone/>
            </a:pPr>
            <a:endParaRPr lang="en-US" sz="2000" dirty="0">
              <a:latin typeface="Chalkboard SE" panose="03050602040202020205" pitchFamily="66" charset="77"/>
            </a:endParaRPr>
          </a:p>
        </p:txBody>
      </p:sp>
    </p:spTree>
    <p:extLst>
      <p:ext uri="{BB962C8B-B14F-4D97-AF65-F5344CB8AC3E}">
        <p14:creationId xmlns:p14="http://schemas.microsoft.com/office/powerpoint/2010/main" val="2961436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91" name="Rectangle 309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3"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7299EA"/>
          </a:solidFill>
          <a:ln w="38100" cap="rnd">
            <a:solidFill>
              <a:srgbClr val="7299EA"/>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ABD2F0EC-1737-CBF2-56FF-811576AF260E}"/>
              </a:ext>
            </a:extLst>
          </p:cNvPr>
          <p:cNvSpPr>
            <a:spLocks noGrp="1"/>
          </p:cNvSpPr>
          <p:nvPr>
            <p:ph idx="1"/>
          </p:nvPr>
        </p:nvSpPr>
        <p:spPr>
          <a:xfrm>
            <a:off x="640080" y="2872899"/>
            <a:ext cx="5455920" cy="3342574"/>
          </a:xfrm>
        </p:spPr>
        <p:txBody>
          <a:bodyPr>
            <a:normAutofit fontScale="92500" lnSpcReduction="10000"/>
          </a:bodyPr>
          <a:lstStyle/>
          <a:p>
            <a:pPr marL="0" indent="0" algn="ctr">
              <a:lnSpc>
                <a:spcPct val="100000"/>
              </a:lnSpc>
              <a:buNone/>
            </a:pPr>
            <a:r>
              <a:rPr lang="en-GB" sz="2000" dirty="0">
                <a:effectLst/>
                <a:latin typeface="ComicSansMS" panose="030F0902030302020204" pitchFamily="66" charset="0"/>
              </a:rPr>
              <a:t>By moving through the carefully designed stages (or colours) of books which consolidate the sounds learned at the right time, children will gain speed and confidence in their reading ability. As reading becomes more fluent, children begin to understand the stories they read and can enjoy the books. As part of the RWI sessions they will read their group books many times; to support learning new speedy green words and more tricky red words, to investigate vocabulary and to build expression known as their ‘storyteller voice’. </a:t>
            </a:r>
            <a:endParaRPr lang="en-GB" sz="2000" dirty="0"/>
          </a:p>
          <a:p>
            <a:pPr marL="0" indent="0">
              <a:lnSpc>
                <a:spcPct val="100000"/>
              </a:lnSpc>
              <a:buNone/>
            </a:pPr>
            <a:endParaRPr lang="en-US" sz="1500" dirty="0"/>
          </a:p>
          <a:p>
            <a:pPr marL="0" indent="0">
              <a:lnSpc>
                <a:spcPct val="100000"/>
              </a:lnSpc>
              <a:buNone/>
            </a:pPr>
            <a:endParaRPr lang="en-US" sz="1500" dirty="0"/>
          </a:p>
        </p:txBody>
      </p:sp>
      <p:pic>
        <p:nvPicPr>
          <p:cNvPr id="3079" name="Picture 7" descr="page4image2085116848">
            <a:extLst>
              <a:ext uri="{FF2B5EF4-FFF2-40B4-BE49-F238E27FC236}">
                <a16:creationId xmlns:a16="http://schemas.microsoft.com/office/drawing/2014/main" id="{8FA20E99-8CFD-50BF-489A-F0AC03FBA0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179" r="-1" b="13198"/>
          <a:stretch/>
        </p:blipFill>
        <p:spPr bwMode="auto">
          <a:xfrm>
            <a:off x="7637788" y="117584"/>
            <a:ext cx="3908313" cy="3229121"/>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46FF2A8-9EBE-9162-2E54-79A90D8ECE6C}"/>
              </a:ext>
            </a:extLst>
          </p:cNvPr>
          <p:cNvSpPr>
            <a:spLocks noGrp="1"/>
          </p:cNvSpPr>
          <p:nvPr>
            <p:ph type="title"/>
          </p:nvPr>
        </p:nvSpPr>
        <p:spPr>
          <a:xfrm>
            <a:off x="838200" y="257576"/>
            <a:ext cx="2677732" cy="656823"/>
          </a:xfrm>
        </p:spPr>
        <p:txBody>
          <a:bodyPr>
            <a:normAutofit fontScale="90000"/>
          </a:bodyPr>
          <a:lstStyle/>
          <a:p>
            <a:endParaRPr lang="en-US" dirty="0"/>
          </a:p>
        </p:txBody>
      </p:sp>
      <p:pic>
        <p:nvPicPr>
          <p:cNvPr id="3" name="Picture 2">
            <a:extLst>
              <a:ext uri="{FF2B5EF4-FFF2-40B4-BE49-F238E27FC236}">
                <a16:creationId xmlns:a16="http://schemas.microsoft.com/office/drawing/2014/main" id="{32092738-70E8-070C-25E3-3EC4AB20720B}"/>
              </a:ext>
            </a:extLst>
          </p:cNvPr>
          <p:cNvPicPr>
            <a:picLocks noChangeAspect="1"/>
          </p:cNvPicPr>
          <p:nvPr/>
        </p:nvPicPr>
        <p:blipFill rotWithShape="1">
          <a:blip r:embed="rId3"/>
          <a:srcRect b="50263"/>
          <a:stretch/>
        </p:blipFill>
        <p:spPr>
          <a:xfrm>
            <a:off x="8023182" y="3346705"/>
            <a:ext cx="3137523" cy="2085855"/>
          </a:xfrm>
          <a:prstGeom prst="rect">
            <a:avLst/>
          </a:prstGeom>
        </p:spPr>
      </p:pic>
    </p:spTree>
    <p:extLst>
      <p:ext uri="{BB962C8B-B14F-4D97-AF65-F5344CB8AC3E}">
        <p14:creationId xmlns:p14="http://schemas.microsoft.com/office/powerpoint/2010/main" val="3094954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E8285-03B1-76EC-FE3D-25B6FCC96E03}"/>
              </a:ext>
            </a:extLst>
          </p:cNvPr>
          <p:cNvSpPr>
            <a:spLocks noGrp="1"/>
          </p:cNvSpPr>
          <p:nvPr>
            <p:ph type="title"/>
          </p:nvPr>
        </p:nvSpPr>
        <p:spPr/>
        <p:txBody>
          <a:bodyPr/>
          <a:lstStyle/>
          <a:p>
            <a:r>
              <a:rPr lang="en-US" dirty="0"/>
              <a:t>Green words &amp; red words</a:t>
            </a:r>
          </a:p>
        </p:txBody>
      </p:sp>
      <p:sp>
        <p:nvSpPr>
          <p:cNvPr id="3" name="Content Placeholder 2">
            <a:extLst>
              <a:ext uri="{FF2B5EF4-FFF2-40B4-BE49-F238E27FC236}">
                <a16:creationId xmlns:a16="http://schemas.microsoft.com/office/drawing/2014/main" id="{339A820B-7C33-266B-3DAF-3402C24A4DE8}"/>
              </a:ext>
            </a:extLst>
          </p:cNvPr>
          <p:cNvSpPr>
            <a:spLocks noGrp="1"/>
          </p:cNvSpPr>
          <p:nvPr>
            <p:ph idx="1"/>
          </p:nvPr>
        </p:nvSpPr>
        <p:spPr>
          <a:xfrm>
            <a:off x="270933" y="1929384"/>
            <a:ext cx="11667067" cy="4725416"/>
          </a:xfrm>
        </p:spPr>
        <p:txBody>
          <a:bodyPr/>
          <a:lstStyle/>
          <a:p>
            <a:pPr marL="0" indent="0">
              <a:buNone/>
            </a:pPr>
            <a:r>
              <a:rPr lang="en-GB" sz="1800" dirty="0">
                <a:effectLst/>
                <a:latin typeface="ComicSansMS" panose="030F0902030302020204" pitchFamily="66" charset="0"/>
              </a:rPr>
              <a:t>Words which can be decoded are called ‘</a:t>
            </a:r>
            <a:r>
              <a:rPr lang="en-GB" sz="1800" dirty="0">
                <a:solidFill>
                  <a:srgbClr val="00AF4F"/>
                </a:solidFill>
                <a:effectLst/>
                <a:latin typeface="ComicSansMS" panose="030F0902030302020204" pitchFamily="66" charset="0"/>
              </a:rPr>
              <a:t>Green Words</a:t>
            </a:r>
            <a:r>
              <a:rPr lang="en-GB" sz="1800" dirty="0">
                <a:effectLst/>
                <a:latin typeface="ComicSansMS" panose="030F0902030302020204" pitchFamily="66" charset="0"/>
              </a:rPr>
              <a:t>’ as they can be deciphered using phonics knowledge. Unfortunately, there are lots of words in the English language that do not follow these rules ... they are called ‘</a:t>
            </a:r>
            <a:r>
              <a:rPr lang="en-GB" sz="1800" dirty="0">
                <a:solidFill>
                  <a:srgbClr val="FF0000"/>
                </a:solidFill>
                <a:effectLst/>
                <a:latin typeface="ComicSansMS" panose="030F0902030302020204" pitchFamily="66" charset="0"/>
              </a:rPr>
              <a:t>Red Words</a:t>
            </a:r>
            <a:r>
              <a:rPr lang="en-GB" sz="1800" dirty="0">
                <a:effectLst/>
                <a:latin typeface="ComicSansMS" panose="030F0902030302020204" pitchFamily="66" charset="0"/>
              </a:rPr>
              <a:t>’ or tricky words and need to be learnt by sight. We use the phrase ‘</a:t>
            </a:r>
            <a:r>
              <a:rPr lang="en-GB" sz="1800" dirty="0">
                <a:solidFill>
                  <a:srgbClr val="FF0000"/>
                </a:solidFill>
                <a:effectLst/>
                <a:latin typeface="ComicSansMS" panose="030F0902030302020204" pitchFamily="66" charset="0"/>
              </a:rPr>
              <a:t>If it’s red - it’s hard to Fred</a:t>
            </a:r>
            <a:r>
              <a:rPr lang="en-GB" sz="1800" dirty="0">
                <a:effectLst/>
                <a:latin typeface="ComicSansMS" panose="030F0902030302020204" pitchFamily="66" charset="0"/>
              </a:rPr>
              <a:t>’ to remind children. </a:t>
            </a:r>
            <a:endParaRPr lang="en-GB" dirty="0"/>
          </a:p>
          <a:p>
            <a:pPr marL="0" indent="0">
              <a:buNone/>
            </a:pPr>
            <a:r>
              <a:rPr lang="en-GB" sz="1800" dirty="0">
                <a:effectLst/>
                <a:latin typeface="ComicSansMS" panose="030F0902030302020204" pitchFamily="66" charset="0"/>
              </a:rPr>
              <a:t>When faced with an unfamiliar word we use the phrase ‘</a:t>
            </a:r>
            <a:r>
              <a:rPr lang="en-GB" sz="1800" dirty="0">
                <a:solidFill>
                  <a:srgbClr val="00AF4F"/>
                </a:solidFill>
                <a:effectLst/>
                <a:latin typeface="ComicSansMS" panose="030F0902030302020204" pitchFamily="66" charset="0"/>
              </a:rPr>
              <a:t>Special friends – Fred talk – Read the word</a:t>
            </a:r>
            <a:r>
              <a:rPr lang="en-GB" sz="1800" dirty="0">
                <a:effectLst/>
                <a:latin typeface="ComicSansMS" panose="030F0902030302020204" pitchFamily="66" charset="0"/>
              </a:rPr>
              <a:t>’ as this reminds them that it is important to spot the special friends before attempting to read the word. To further consolidate this we also use ‘</a:t>
            </a:r>
            <a:r>
              <a:rPr lang="en-GB" sz="1800" dirty="0">
                <a:solidFill>
                  <a:srgbClr val="00AF4F"/>
                </a:solidFill>
                <a:effectLst/>
                <a:latin typeface="ComicSansMS" panose="030F0902030302020204" pitchFamily="66" charset="0"/>
              </a:rPr>
              <a:t>Alien Words</a:t>
            </a:r>
            <a:r>
              <a:rPr lang="en-GB" sz="1800" dirty="0">
                <a:effectLst/>
                <a:latin typeface="ComicSansMS" panose="030F0902030302020204" pitchFamily="66" charset="0"/>
              </a:rPr>
              <a:t>’ which are made up words that do not make sense. These words test to see if the children can spot any special friends and that they have good sound knowledge, rather than recognising familiar (or sense) words and using memory rather than reading skills. This technique is also used in the National Year 1 Phonics Check, which takes place in the Summer Term. </a:t>
            </a:r>
            <a:endParaRPr lang="en-GB" dirty="0"/>
          </a:p>
          <a:p>
            <a:pPr marL="0" indent="0">
              <a:buNone/>
            </a:pPr>
            <a:endParaRPr lang="en-US" dirty="0"/>
          </a:p>
        </p:txBody>
      </p:sp>
      <p:pic>
        <p:nvPicPr>
          <p:cNvPr id="4" name="Picture 3">
            <a:extLst>
              <a:ext uri="{FF2B5EF4-FFF2-40B4-BE49-F238E27FC236}">
                <a16:creationId xmlns:a16="http://schemas.microsoft.com/office/drawing/2014/main" id="{7B220D87-19EF-09A3-37EA-D7650C828FCB}"/>
              </a:ext>
            </a:extLst>
          </p:cNvPr>
          <p:cNvPicPr>
            <a:picLocks noChangeAspect="1"/>
          </p:cNvPicPr>
          <p:nvPr/>
        </p:nvPicPr>
        <p:blipFill rotWithShape="1">
          <a:blip r:embed="rId2"/>
          <a:srcRect b="50446"/>
          <a:stretch/>
        </p:blipFill>
        <p:spPr>
          <a:xfrm>
            <a:off x="5106377" y="5190709"/>
            <a:ext cx="2199372" cy="1634804"/>
          </a:xfrm>
          <a:prstGeom prst="rect">
            <a:avLst/>
          </a:prstGeom>
        </p:spPr>
      </p:pic>
      <p:pic>
        <p:nvPicPr>
          <p:cNvPr id="6" name="Picture 5">
            <a:extLst>
              <a:ext uri="{FF2B5EF4-FFF2-40B4-BE49-F238E27FC236}">
                <a16:creationId xmlns:a16="http://schemas.microsoft.com/office/drawing/2014/main" id="{74EA2C2C-85BE-7E47-A2BE-3C31B280E64A}"/>
              </a:ext>
            </a:extLst>
          </p:cNvPr>
          <p:cNvPicPr>
            <a:picLocks noChangeAspect="1"/>
          </p:cNvPicPr>
          <p:nvPr/>
        </p:nvPicPr>
        <p:blipFill rotWithShape="1">
          <a:blip r:embed="rId2"/>
          <a:srcRect t="50446"/>
          <a:stretch/>
        </p:blipFill>
        <p:spPr>
          <a:xfrm>
            <a:off x="2138812" y="5105353"/>
            <a:ext cx="2199372" cy="1634803"/>
          </a:xfrm>
          <a:prstGeom prst="rect">
            <a:avLst/>
          </a:prstGeom>
        </p:spPr>
      </p:pic>
      <p:pic>
        <p:nvPicPr>
          <p:cNvPr id="7" name="Picture 6">
            <a:extLst>
              <a:ext uri="{FF2B5EF4-FFF2-40B4-BE49-F238E27FC236}">
                <a16:creationId xmlns:a16="http://schemas.microsoft.com/office/drawing/2014/main" id="{5FD3B04F-8FA5-1F3A-C433-7C14369E7546}"/>
              </a:ext>
            </a:extLst>
          </p:cNvPr>
          <p:cNvPicPr>
            <a:picLocks noChangeAspect="1"/>
          </p:cNvPicPr>
          <p:nvPr/>
        </p:nvPicPr>
        <p:blipFill rotWithShape="1">
          <a:blip r:embed="rId3"/>
          <a:srcRect t="4648" b="4979"/>
          <a:stretch/>
        </p:blipFill>
        <p:spPr>
          <a:xfrm>
            <a:off x="8247016" y="5072183"/>
            <a:ext cx="1374858" cy="1765661"/>
          </a:xfrm>
          <a:prstGeom prst="rect">
            <a:avLst/>
          </a:prstGeom>
        </p:spPr>
      </p:pic>
    </p:spTree>
    <p:extLst>
      <p:ext uri="{BB962C8B-B14F-4D97-AF65-F5344CB8AC3E}">
        <p14:creationId xmlns:p14="http://schemas.microsoft.com/office/powerpoint/2010/main" val="2109945141"/>
      </p:ext>
    </p:extLst>
  </p:cSld>
  <p:clrMapOvr>
    <a:masterClrMapping/>
  </p:clrMapOvr>
</p:sld>
</file>

<file path=ppt/theme/theme1.xml><?xml version="1.0" encoding="utf-8"?>
<a:theme xmlns:a="http://schemas.openxmlformats.org/drawingml/2006/main" name="SketchyVTI">
  <a:themeElements>
    <a:clrScheme name="AnalogousFromLightSeedLeftStep">
      <a:dk1>
        <a:srgbClr val="000000"/>
      </a:dk1>
      <a:lt1>
        <a:srgbClr val="FFFFFF"/>
      </a:lt1>
      <a:dk2>
        <a:srgbClr val="223B2F"/>
      </a:dk2>
      <a:lt2>
        <a:srgbClr val="E8E6E2"/>
      </a:lt2>
      <a:accent1>
        <a:srgbClr val="7299EA"/>
      </a:accent1>
      <a:accent2>
        <a:srgbClr val="2CAEDC"/>
      </a:accent2>
      <a:accent3>
        <a:srgbClr val="42B5A3"/>
      </a:accent3>
      <a:accent4>
        <a:srgbClr val="3CB871"/>
      </a:accent4>
      <a:accent5>
        <a:srgbClr val="37BC38"/>
      </a:accent5>
      <a:accent6>
        <a:srgbClr val="70B541"/>
      </a:accent6>
      <a:hlink>
        <a:srgbClr val="938059"/>
      </a:hlink>
      <a:folHlink>
        <a:srgbClr val="7F7F7F"/>
      </a:folHlink>
    </a:clrScheme>
    <a:fontScheme name="Custom 2">
      <a:majorFont>
        <a:latin typeface="The Serif Hand Black"/>
        <a:ea typeface=""/>
        <a:cs typeface=""/>
      </a:majorFont>
      <a:minorFont>
        <a:latin typeface="The Hand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otalTime>756</TotalTime>
  <Words>1390</Words>
  <Application>Microsoft Macintosh PowerPoint</Application>
  <PresentationFormat>Widescreen</PresentationFormat>
  <Paragraphs>70</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Chalkboard SE</vt:lpstr>
      <vt:lpstr>ComicSansMS</vt:lpstr>
      <vt:lpstr>The Hand Bold</vt:lpstr>
      <vt:lpstr>The Serif Hand Black</vt:lpstr>
      <vt:lpstr>SketchyVTI</vt:lpstr>
      <vt:lpstr>Phonics at St Michael’s</vt:lpstr>
      <vt:lpstr> Read Write Inc.</vt:lpstr>
      <vt:lpstr>EYFS, Y1 &amp; Y2.             learning to read</vt:lpstr>
      <vt:lpstr>EYFS, Y1 &amp; Y2.             Learning to read</vt:lpstr>
      <vt:lpstr>EYFS, Y1 &amp; Y2.               Speed Sounds</vt:lpstr>
      <vt:lpstr>Speed Sound Charts</vt:lpstr>
      <vt:lpstr>Rwi Daily sessions</vt:lpstr>
      <vt:lpstr>PowerPoint Presentation</vt:lpstr>
      <vt:lpstr>Green words &amp; red words</vt:lpstr>
      <vt:lpstr>RED WORDS  </vt:lpstr>
      <vt:lpstr>Green Words</vt:lpstr>
      <vt:lpstr>GET WRITING</vt:lpstr>
      <vt:lpstr>PowerPoint Presentation</vt:lpstr>
      <vt:lpstr>HOmE READING BOOKS</vt:lpstr>
      <vt:lpstr>Y1 Phonics screening check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Phonics at St Michael’s</dc:title>
  <dc:creator>Nicola Barrow</dc:creator>
  <cp:lastModifiedBy>Nicola Barrow</cp:lastModifiedBy>
  <cp:revision>30</cp:revision>
  <dcterms:created xsi:type="dcterms:W3CDTF">2024-03-30T07:47:42Z</dcterms:created>
  <dcterms:modified xsi:type="dcterms:W3CDTF">2024-11-09T16:42:37Z</dcterms:modified>
</cp:coreProperties>
</file>