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62" r:id="rId3"/>
    <p:sldId id="260" r:id="rId4"/>
    <p:sldId id="257" r:id="rId5"/>
    <p:sldId id="258" r:id="rId6"/>
    <p:sldId id="259"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3" autoAdjust="0"/>
    <p:restoredTop sz="94660"/>
  </p:normalViewPr>
  <p:slideViewPr>
    <p:cSldViewPr snapToGrid="0">
      <p:cViewPr varScale="1">
        <p:scale>
          <a:sx n="57" d="100"/>
          <a:sy n="57" d="100"/>
        </p:scale>
        <p:origin x="629" y="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4CBE218-BC5B-4FFD-A258-4A7CDEA5C600}" type="datetimeFigureOut">
              <a:rPr lang="en-GB" smtClean="0"/>
              <a:t>15/01/2019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C85AD3-22F4-4E98-A571-2F9876FF4F5B}" type="slidenum">
              <a:rPr lang="en-GB" smtClean="0"/>
              <a:t>‹#›</a:t>
            </a:fld>
            <a:endParaRPr lang="en-GB"/>
          </a:p>
        </p:txBody>
      </p:sp>
    </p:spTree>
    <p:extLst>
      <p:ext uri="{BB962C8B-B14F-4D97-AF65-F5344CB8AC3E}">
        <p14:creationId xmlns:p14="http://schemas.microsoft.com/office/powerpoint/2010/main" val="37804043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4CBE218-BC5B-4FFD-A258-4A7CDEA5C600}" type="datetimeFigureOut">
              <a:rPr lang="en-GB" smtClean="0"/>
              <a:t>15/01/2019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C85AD3-22F4-4E98-A571-2F9876FF4F5B}" type="slidenum">
              <a:rPr lang="en-GB" smtClean="0"/>
              <a:t>‹#›</a:t>
            </a:fld>
            <a:endParaRPr lang="en-GB"/>
          </a:p>
        </p:txBody>
      </p:sp>
    </p:spTree>
    <p:extLst>
      <p:ext uri="{BB962C8B-B14F-4D97-AF65-F5344CB8AC3E}">
        <p14:creationId xmlns:p14="http://schemas.microsoft.com/office/powerpoint/2010/main" val="3316229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4CBE218-BC5B-4FFD-A258-4A7CDEA5C600}" type="datetimeFigureOut">
              <a:rPr lang="en-GB" smtClean="0"/>
              <a:t>15/01/2019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C85AD3-22F4-4E98-A571-2F9876FF4F5B}" type="slidenum">
              <a:rPr lang="en-GB" smtClean="0"/>
              <a:t>‹#›</a:t>
            </a:fld>
            <a:endParaRPr lang="en-GB"/>
          </a:p>
        </p:txBody>
      </p:sp>
    </p:spTree>
    <p:extLst>
      <p:ext uri="{BB962C8B-B14F-4D97-AF65-F5344CB8AC3E}">
        <p14:creationId xmlns:p14="http://schemas.microsoft.com/office/powerpoint/2010/main" val="5090819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4CBE218-BC5B-4FFD-A258-4A7CDEA5C600}" type="datetimeFigureOut">
              <a:rPr lang="en-GB" smtClean="0"/>
              <a:t>15/01/2019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C85AD3-22F4-4E98-A571-2F9876FF4F5B}" type="slidenum">
              <a:rPr lang="en-GB" smtClean="0"/>
              <a:t>‹#›</a:t>
            </a:fld>
            <a:endParaRPr lang="en-GB"/>
          </a:p>
        </p:txBody>
      </p:sp>
    </p:spTree>
    <p:extLst>
      <p:ext uri="{BB962C8B-B14F-4D97-AF65-F5344CB8AC3E}">
        <p14:creationId xmlns:p14="http://schemas.microsoft.com/office/powerpoint/2010/main" val="4081352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4CBE218-BC5B-4FFD-A258-4A7CDEA5C600}" type="datetimeFigureOut">
              <a:rPr lang="en-GB" smtClean="0"/>
              <a:t>15/01/2019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C85AD3-22F4-4E98-A571-2F9876FF4F5B}" type="slidenum">
              <a:rPr lang="en-GB" smtClean="0"/>
              <a:t>‹#›</a:t>
            </a:fld>
            <a:endParaRPr lang="en-GB"/>
          </a:p>
        </p:txBody>
      </p:sp>
    </p:spTree>
    <p:extLst>
      <p:ext uri="{BB962C8B-B14F-4D97-AF65-F5344CB8AC3E}">
        <p14:creationId xmlns:p14="http://schemas.microsoft.com/office/powerpoint/2010/main" val="2298394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4CBE218-BC5B-4FFD-A258-4A7CDEA5C600}" type="datetimeFigureOut">
              <a:rPr lang="en-GB" smtClean="0"/>
              <a:t>15/01/2019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C85AD3-22F4-4E98-A571-2F9876FF4F5B}" type="slidenum">
              <a:rPr lang="en-GB" smtClean="0"/>
              <a:t>‹#›</a:t>
            </a:fld>
            <a:endParaRPr lang="en-GB"/>
          </a:p>
        </p:txBody>
      </p:sp>
    </p:spTree>
    <p:extLst>
      <p:ext uri="{BB962C8B-B14F-4D97-AF65-F5344CB8AC3E}">
        <p14:creationId xmlns:p14="http://schemas.microsoft.com/office/powerpoint/2010/main" val="3185805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4CBE218-BC5B-4FFD-A258-4A7CDEA5C600}" type="datetimeFigureOut">
              <a:rPr lang="en-GB" smtClean="0"/>
              <a:t>15/01/2019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AC85AD3-22F4-4E98-A571-2F9876FF4F5B}" type="slidenum">
              <a:rPr lang="en-GB" smtClean="0"/>
              <a:t>‹#›</a:t>
            </a:fld>
            <a:endParaRPr lang="en-GB"/>
          </a:p>
        </p:txBody>
      </p:sp>
    </p:spTree>
    <p:extLst>
      <p:ext uri="{BB962C8B-B14F-4D97-AF65-F5344CB8AC3E}">
        <p14:creationId xmlns:p14="http://schemas.microsoft.com/office/powerpoint/2010/main" val="25260852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4CBE218-BC5B-4FFD-A258-4A7CDEA5C600}" type="datetimeFigureOut">
              <a:rPr lang="en-GB" smtClean="0"/>
              <a:t>15/01/2019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AC85AD3-22F4-4E98-A571-2F9876FF4F5B}" type="slidenum">
              <a:rPr lang="en-GB" smtClean="0"/>
              <a:t>‹#›</a:t>
            </a:fld>
            <a:endParaRPr lang="en-GB"/>
          </a:p>
        </p:txBody>
      </p:sp>
    </p:spTree>
    <p:extLst>
      <p:ext uri="{BB962C8B-B14F-4D97-AF65-F5344CB8AC3E}">
        <p14:creationId xmlns:p14="http://schemas.microsoft.com/office/powerpoint/2010/main" val="39540777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CBE218-BC5B-4FFD-A258-4A7CDEA5C600}" type="datetimeFigureOut">
              <a:rPr lang="en-GB" smtClean="0"/>
              <a:t>15/01/2019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AC85AD3-22F4-4E98-A571-2F9876FF4F5B}" type="slidenum">
              <a:rPr lang="en-GB" smtClean="0"/>
              <a:t>‹#›</a:t>
            </a:fld>
            <a:endParaRPr lang="en-GB"/>
          </a:p>
        </p:txBody>
      </p:sp>
    </p:spTree>
    <p:extLst>
      <p:ext uri="{BB962C8B-B14F-4D97-AF65-F5344CB8AC3E}">
        <p14:creationId xmlns:p14="http://schemas.microsoft.com/office/powerpoint/2010/main" val="659470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4CBE218-BC5B-4FFD-A258-4A7CDEA5C600}" type="datetimeFigureOut">
              <a:rPr lang="en-GB" smtClean="0"/>
              <a:t>15/01/2019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C85AD3-22F4-4E98-A571-2F9876FF4F5B}" type="slidenum">
              <a:rPr lang="en-GB" smtClean="0"/>
              <a:t>‹#›</a:t>
            </a:fld>
            <a:endParaRPr lang="en-GB"/>
          </a:p>
        </p:txBody>
      </p:sp>
    </p:spTree>
    <p:extLst>
      <p:ext uri="{BB962C8B-B14F-4D97-AF65-F5344CB8AC3E}">
        <p14:creationId xmlns:p14="http://schemas.microsoft.com/office/powerpoint/2010/main" val="2791861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4CBE218-BC5B-4FFD-A258-4A7CDEA5C600}" type="datetimeFigureOut">
              <a:rPr lang="en-GB" smtClean="0"/>
              <a:t>15/01/2019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C85AD3-22F4-4E98-A571-2F9876FF4F5B}" type="slidenum">
              <a:rPr lang="en-GB" smtClean="0"/>
              <a:t>‹#›</a:t>
            </a:fld>
            <a:endParaRPr lang="en-GB"/>
          </a:p>
        </p:txBody>
      </p:sp>
    </p:spTree>
    <p:extLst>
      <p:ext uri="{BB962C8B-B14F-4D97-AF65-F5344CB8AC3E}">
        <p14:creationId xmlns:p14="http://schemas.microsoft.com/office/powerpoint/2010/main" val="2836964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CBE218-BC5B-4FFD-A258-4A7CDEA5C600}" type="datetimeFigureOut">
              <a:rPr lang="en-GB" smtClean="0"/>
              <a:t>15/01/2019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C85AD3-22F4-4E98-A571-2F9876FF4F5B}" type="slidenum">
              <a:rPr lang="en-GB" smtClean="0"/>
              <a:t>‹#›</a:t>
            </a:fld>
            <a:endParaRPr lang="en-GB"/>
          </a:p>
        </p:txBody>
      </p:sp>
    </p:spTree>
    <p:extLst>
      <p:ext uri="{BB962C8B-B14F-4D97-AF65-F5344CB8AC3E}">
        <p14:creationId xmlns:p14="http://schemas.microsoft.com/office/powerpoint/2010/main" val="5346835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4" descr="http://www.arthursclipart.org/nature/nature/rainbow_basic_brigh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Title 5"/>
          <p:cNvSpPr>
            <a:spLocks noGrp="1"/>
          </p:cNvSpPr>
          <p:nvPr>
            <p:ph type="ctrTitle"/>
          </p:nvPr>
        </p:nvSpPr>
        <p:spPr>
          <a:xfrm>
            <a:off x="3057993" y="3965575"/>
            <a:ext cx="6264275" cy="2663825"/>
          </a:xfrm>
        </p:spPr>
        <p:txBody>
          <a:bodyPr>
            <a:normAutofit fontScale="90000"/>
          </a:bodyPr>
          <a:lstStyle/>
          <a:p>
            <a:r>
              <a:rPr lang="en-GB" altLang="en-US" b="1" dirty="0">
                <a:solidFill>
                  <a:srgbClr val="C00000"/>
                </a:solidFill>
                <a:latin typeface="Script MT Bold" panose="03040602040607080904" pitchFamily="66" charset="0"/>
              </a:rPr>
              <a:t>Rational</a:t>
            </a:r>
            <a:r>
              <a:rPr lang="en-GB" altLang="en-US" sz="1800" b="1" dirty="0">
                <a:latin typeface="SassoonPrimaryInfant" pitchFamily="2" charset="0"/>
              </a:rPr>
              <a:t/>
            </a:r>
            <a:br>
              <a:rPr lang="en-GB" altLang="en-US" sz="1800" b="1" dirty="0">
                <a:latin typeface="SassoonPrimaryInfant" pitchFamily="2" charset="0"/>
              </a:rPr>
            </a:br>
            <a:r>
              <a:rPr lang="en-GB" altLang="en-US" sz="1800" dirty="0">
                <a:latin typeface="SassoonPrimaryInfant" pitchFamily="2" charset="0"/>
              </a:rPr>
              <a:t>To be able to think through problems and </a:t>
            </a:r>
            <a:br>
              <a:rPr lang="en-GB" altLang="en-US" sz="1800" dirty="0">
                <a:latin typeface="SassoonPrimaryInfant" pitchFamily="2" charset="0"/>
              </a:rPr>
            </a:br>
            <a:r>
              <a:rPr lang="en-GB" altLang="en-US" sz="1800" dirty="0">
                <a:latin typeface="SassoonPrimaryInfant" pitchFamily="2" charset="0"/>
              </a:rPr>
              <a:t>being ready to make sense of a given situation</a:t>
            </a:r>
            <a:br>
              <a:rPr lang="en-GB" altLang="en-US" sz="1800" dirty="0">
                <a:latin typeface="SassoonPrimaryInfant" pitchFamily="2" charset="0"/>
              </a:rPr>
            </a:br>
            <a:r>
              <a:rPr lang="en-GB" altLang="en-US" sz="1800" dirty="0">
                <a:latin typeface="SassoonPrimaryInfant" pitchFamily="2" charset="0"/>
              </a:rPr>
              <a:t> in order to either learn from it or to </a:t>
            </a:r>
            <a:br>
              <a:rPr lang="en-GB" altLang="en-US" sz="1800" dirty="0">
                <a:latin typeface="SassoonPrimaryInfant" pitchFamily="2" charset="0"/>
              </a:rPr>
            </a:br>
            <a:r>
              <a:rPr lang="en-GB" altLang="en-US" sz="1800" dirty="0">
                <a:latin typeface="SassoonPrimaryInfant" pitchFamily="2" charset="0"/>
              </a:rPr>
              <a:t>solve a problem or create something.</a:t>
            </a:r>
            <a:r>
              <a:rPr lang="en-GB" altLang="en-US" sz="1800" dirty="0"/>
              <a:t/>
            </a:r>
            <a:br>
              <a:rPr lang="en-GB" altLang="en-US" sz="1800" dirty="0"/>
            </a:br>
            <a:r>
              <a:rPr lang="en-GB" altLang="en-US" sz="1800" dirty="0"/>
              <a:t/>
            </a:r>
            <a:br>
              <a:rPr lang="en-GB" altLang="en-US" sz="1800" dirty="0"/>
            </a:br>
            <a:r>
              <a:rPr lang="en-GB" altLang="en-US" sz="2700" b="1" dirty="0"/>
              <a:t>Let us think of ways to </a:t>
            </a:r>
            <a:br>
              <a:rPr lang="en-GB" altLang="en-US" sz="2700" b="1" dirty="0"/>
            </a:br>
            <a:r>
              <a:rPr lang="en-GB" altLang="en-US" sz="2700" b="1" dirty="0"/>
              <a:t>motivate one another to </a:t>
            </a:r>
            <a:br>
              <a:rPr lang="en-GB" altLang="en-US" sz="2700" b="1" dirty="0"/>
            </a:br>
            <a:r>
              <a:rPr lang="en-GB" altLang="en-US" sz="2700" b="1" dirty="0"/>
              <a:t>acts of love and good works. </a:t>
            </a:r>
            <a:br>
              <a:rPr lang="en-GB" altLang="en-US" sz="2700" b="1" dirty="0"/>
            </a:br>
            <a:r>
              <a:rPr lang="en-GB" altLang="en-US" sz="2700" b="1" dirty="0"/>
              <a:t>Hebrews 10:24</a:t>
            </a:r>
            <a:r>
              <a:rPr lang="en-GB" altLang="en-US" sz="1800" b="1" dirty="0"/>
              <a:t/>
            </a:r>
            <a:br>
              <a:rPr lang="en-GB" altLang="en-US" sz="1800" b="1" dirty="0"/>
            </a:br>
            <a:r>
              <a:rPr lang="en-GB" altLang="en-US" sz="1800" b="1" dirty="0"/>
              <a:t/>
            </a:r>
            <a:br>
              <a:rPr lang="en-GB" altLang="en-US" sz="1800" b="1" dirty="0"/>
            </a:br>
            <a:r>
              <a:rPr lang="en-GB" altLang="en-US" sz="1800" b="1" dirty="0"/>
              <a:t/>
            </a:r>
            <a:br>
              <a:rPr lang="en-GB" altLang="en-US" sz="1800" b="1" dirty="0"/>
            </a:br>
            <a:endParaRPr lang="en-GB" altLang="en-US" sz="1800" b="1" dirty="0">
              <a:latin typeface="SassoonPrimaryInfant" pitchFamily="2" charset="0"/>
            </a:endParaRPr>
          </a:p>
        </p:txBody>
      </p:sp>
      <p:sp>
        <p:nvSpPr>
          <p:cNvPr id="8" name="Rectangle 7"/>
          <p:cNvSpPr/>
          <p:nvPr/>
        </p:nvSpPr>
        <p:spPr>
          <a:xfrm>
            <a:off x="1524000" y="6237289"/>
            <a:ext cx="9144000" cy="83502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pic>
        <p:nvPicPr>
          <p:cNvPr id="17413" name="Picture 7" descr="clip-art-elephant[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7713" y="5297488"/>
            <a:ext cx="1058862" cy="939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Tree>
    <p:extLst>
      <p:ext uri="{BB962C8B-B14F-4D97-AF65-F5344CB8AC3E}">
        <p14:creationId xmlns:p14="http://schemas.microsoft.com/office/powerpoint/2010/main" val="10984331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4" descr="http://www.arthursclipart.org/nature/nature/rainbow_basic_brigh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7175"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Title 5"/>
          <p:cNvSpPr>
            <a:spLocks noGrp="1"/>
          </p:cNvSpPr>
          <p:nvPr>
            <p:ph type="ctrTitle"/>
          </p:nvPr>
        </p:nvSpPr>
        <p:spPr>
          <a:xfrm>
            <a:off x="2963862" y="4253176"/>
            <a:ext cx="6264275" cy="1614488"/>
          </a:xfrm>
        </p:spPr>
        <p:txBody>
          <a:bodyPr>
            <a:normAutofit fontScale="90000"/>
          </a:bodyPr>
          <a:lstStyle/>
          <a:p>
            <a:r>
              <a:rPr lang="en-GB" altLang="en-US" b="1" dirty="0" smtClean="0"/>
              <a:t> </a:t>
            </a:r>
            <a:r>
              <a:rPr lang="en-GB" altLang="en-US" b="1" dirty="0" smtClean="0">
                <a:solidFill>
                  <a:srgbClr val="C00000"/>
                </a:solidFill>
                <a:latin typeface="Script MT Bold" panose="03040602040607080904" pitchFamily="66" charset="0"/>
              </a:rPr>
              <a:t>Reflective</a:t>
            </a:r>
            <a:r>
              <a:rPr lang="en-GB" altLang="en-US" sz="1800" dirty="0"/>
              <a:t/>
            </a:r>
            <a:br>
              <a:rPr lang="en-GB" altLang="en-US" sz="1800" dirty="0"/>
            </a:br>
            <a:r>
              <a:rPr lang="en-GB" altLang="en-US" sz="1800" dirty="0">
                <a:latin typeface="SassoonPrimaryInfant" pitchFamily="2" charset="0"/>
              </a:rPr>
              <a:t>Being able to look back on our work, </a:t>
            </a:r>
            <a:br>
              <a:rPr lang="en-GB" altLang="en-US" sz="1800" dirty="0">
                <a:latin typeface="SassoonPrimaryInfant" pitchFamily="2" charset="0"/>
              </a:rPr>
            </a:br>
            <a:r>
              <a:rPr lang="en-GB" altLang="en-US" sz="1800" dirty="0">
                <a:latin typeface="SassoonPrimaryInfant" pitchFamily="2" charset="0"/>
              </a:rPr>
              <a:t>our experiences, experiences of others </a:t>
            </a:r>
            <a:br>
              <a:rPr lang="en-GB" altLang="en-US" sz="1800" dirty="0">
                <a:latin typeface="SassoonPrimaryInfant" pitchFamily="2" charset="0"/>
              </a:rPr>
            </a:br>
            <a:r>
              <a:rPr lang="en-GB" altLang="en-US" sz="1800" dirty="0">
                <a:latin typeface="SassoonPrimaryInfant" pitchFamily="2" charset="0"/>
              </a:rPr>
              <a:t>and on the world around us and learn from this.</a:t>
            </a:r>
            <a:r>
              <a:rPr lang="en-GB" altLang="en-US" sz="1800" dirty="0"/>
              <a:t/>
            </a:r>
            <a:br>
              <a:rPr lang="en-GB" altLang="en-US" sz="1800" dirty="0"/>
            </a:br>
            <a:r>
              <a:rPr lang="en-GB" altLang="en-US" sz="1800" dirty="0"/>
              <a:t/>
            </a:r>
            <a:br>
              <a:rPr lang="en-GB" altLang="en-US" sz="1800" dirty="0"/>
            </a:br>
            <a:r>
              <a:rPr lang="en-GB" altLang="en-US" sz="2700" b="1" dirty="0"/>
              <a:t>I set my rainbow in the cloud, </a:t>
            </a:r>
            <a:br>
              <a:rPr lang="en-GB" altLang="en-US" sz="2700" b="1" dirty="0"/>
            </a:br>
            <a:r>
              <a:rPr lang="en-GB" altLang="en-US" sz="2700" b="1" dirty="0"/>
              <a:t>and it shall be a sign of the covenant </a:t>
            </a:r>
            <a:br>
              <a:rPr lang="en-GB" altLang="en-US" sz="2700" b="1" dirty="0"/>
            </a:br>
            <a:r>
              <a:rPr lang="en-GB" altLang="en-US" sz="2700" b="1" dirty="0"/>
              <a:t>between me and the earth. </a:t>
            </a:r>
            <a:br>
              <a:rPr lang="en-GB" altLang="en-US" sz="2700" b="1" dirty="0"/>
            </a:br>
            <a:r>
              <a:rPr lang="en-GB" altLang="en-US" sz="2700" b="1" dirty="0"/>
              <a:t>Genesis 9:13</a:t>
            </a:r>
          </a:p>
        </p:txBody>
      </p:sp>
      <p:sp>
        <p:nvSpPr>
          <p:cNvPr id="8" name="Rectangle 7"/>
          <p:cNvSpPr/>
          <p:nvPr/>
        </p:nvSpPr>
        <p:spPr>
          <a:xfrm>
            <a:off x="1524000" y="6143626"/>
            <a:ext cx="9144000" cy="71437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pic>
        <p:nvPicPr>
          <p:cNvPr id="21509" name="Picture 5" descr="Dolphin-silhouette-by-Rones[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4268213">
            <a:off x="3377407" y="5269707"/>
            <a:ext cx="958850" cy="7223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Tree>
    <p:extLst>
      <p:ext uri="{BB962C8B-B14F-4D97-AF65-F5344CB8AC3E}">
        <p14:creationId xmlns:p14="http://schemas.microsoft.com/office/powerpoint/2010/main" val="7635935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descr="http://www.arthursclipart.org/nature/nature/rainbow_basic_brigh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itle 5"/>
          <p:cNvSpPr>
            <a:spLocks noGrp="1"/>
          </p:cNvSpPr>
          <p:nvPr>
            <p:ph type="ctrTitle"/>
          </p:nvPr>
        </p:nvSpPr>
        <p:spPr>
          <a:xfrm>
            <a:off x="2963862" y="4664868"/>
            <a:ext cx="6264275" cy="1614488"/>
          </a:xfrm>
        </p:spPr>
        <p:txBody>
          <a:bodyPr>
            <a:normAutofit fontScale="90000"/>
          </a:bodyPr>
          <a:lstStyle/>
          <a:p>
            <a:r>
              <a:rPr lang="en-GB" altLang="en-US" b="1" dirty="0">
                <a:solidFill>
                  <a:srgbClr val="C00000"/>
                </a:solidFill>
                <a:latin typeface="Script MT Bold" panose="03040602040607080904" pitchFamily="66" charset="0"/>
              </a:rPr>
              <a:t/>
            </a:r>
            <a:br>
              <a:rPr lang="en-GB" altLang="en-US" b="1" dirty="0">
                <a:solidFill>
                  <a:srgbClr val="C00000"/>
                </a:solidFill>
                <a:latin typeface="Script MT Bold" panose="03040602040607080904" pitchFamily="66" charset="0"/>
              </a:rPr>
            </a:br>
            <a:r>
              <a:rPr lang="en-GB" altLang="en-US" b="1" dirty="0">
                <a:solidFill>
                  <a:srgbClr val="C00000"/>
                </a:solidFill>
                <a:latin typeface="Script MT Bold" panose="03040602040607080904" pitchFamily="66" charset="0"/>
              </a:rPr>
              <a:t>Resilient</a:t>
            </a:r>
            <a:r>
              <a:rPr lang="en-GB" altLang="en-US" sz="1800" b="1" dirty="0">
                <a:latin typeface="SassoonPrimaryInfant" pitchFamily="2" charset="0"/>
              </a:rPr>
              <a:t/>
            </a:r>
            <a:br>
              <a:rPr lang="en-GB" altLang="en-US" sz="1800" b="1" dirty="0">
                <a:latin typeface="SassoonPrimaryInfant" pitchFamily="2" charset="0"/>
              </a:rPr>
            </a:br>
            <a:r>
              <a:rPr lang="en-GB" altLang="en-US" sz="1800" dirty="0">
                <a:latin typeface="SassoonPrimaryInfant" pitchFamily="2" charset="0"/>
              </a:rPr>
              <a:t/>
            </a:r>
            <a:br>
              <a:rPr lang="en-GB" altLang="en-US" sz="1800" dirty="0">
                <a:latin typeface="SassoonPrimaryInfant" pitchFamily="2" charset="0"/>
              </a:rPr>
            </a:br>
            <a:r>
              <a:rPr lang="en-GB" altLang="en-US" sz="1800" dirty="0">
                <a:latin typeface="SassoonPrimaryInfant" pitchFamily="2" charset="0"/>
              </a:rPr>
              <a:t>Being ready, willing and able to lock onto </a:t>
            </a:r>
            <a:br>
              <a:rPr lang="en-GB" altLang="en-US" sz="1800" dirty="0">
                <a:latin typeface="SassoonPrimaryInfant" pitchFamily="2" charset="0"/>
              </a:rPr>
            </a:br>
            <a:r>
              <a:rPr lang="en-GB" altLang="en-US" sz="1800" dirty="0">
                <a:latin typeface="SassoonPrimaryInfant" pitchFamily="2" charset="0"/>
              </a:rPr>
              <a:t>learning, to keep going when things get tough. </a:t>
            </a:r>
            <a:r>
              <a:rPr lang="en-GB" altLang="en-US" sz="1800" dirty="0"/>
              <a:t/>
            </a:r>
            <a:br>
              <a:rPr lang="en-GB" altLang="en-US" sz="1800" dirty="0"/>
            </a:br>
            <a:r>
              <a:rPr lang="en-GB" altLang="en-US" sz="1800" dirty="0"/>
              <a:t/>
            </a:r>
            <a:br>
              <a:rPr lang="en-GB" altLang="en-US" sz="1800" dirty="0"/>
            </a:br>
            <a:r>
              <a:rPr lang="en-GB" altLang="en-US" sz="2700" b="1" dirty="0"/>
              <a:t>Be strong and do not give up, </a:t>
            </a:r>
            <a:br>
              <a:rPr lang="en-GB" altLang="en-US" sz="2700" b="1" dirty="0"/>
            </a:br>
            <a:r>
              <a:rPr lang="en-GB" altLang="en-US" sz="2700" b="1" dirty="0"/>
              <a:t>for your work will be rewarded. </a:t>
            </a:r>
            <a:br>
              <a:rPr lang="en-GB" altLang="en-US" sz="2700" b="1" dirty="0"/>
            </a:br>
            <a:r>
              <a:rPr lang="en-GB" altLang="en-US" sz="2700" b="1" dirty="0"/>
              <a:t>2 Chronicles 15:7</a:t>
            </a:r>
            <a:br>
              <a:rPr lang="en-GB" altLang="en-US" sz="2700" b="1" dirty="0"/>
            </a:br>
            <a:r>
              <a:rPr lang="en-GB" altLang="en-US" sz="1800" dirty="0"/>
              <a:t/>
            </a:r>
            <a:br>
              <a:rPr lang="en-GB" altLang="en-US" sz="1800" dirty="0"/>
            </a:br>
            <a:endParaRPr lang="en-GB" altLang="en-US" sz="1800" b="1" dirty="0">
              <a:latin typeface="SassoonPrimaryInfant" pitchFamily="2" charset="0"/>
            </a:endParaRPr>
          </a:p>
        </p:txBody>
      </p:sp>
      <p:sp>
        <p:nvSpPr>
          <p:cNvPr id="8" name="Rectangle 7"/>
          <p:cNvSpPr/>
          <p:nvPr/>
        </p:nvSpPr>
        <p:spPr>
          <a:xfrm>
            <a:off x="1524000" y="6143626"/>
            <a:ext cx="9144000" cy="71437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pic>
        <p:nvPicPr>
          <p:cNvPr id="13317" name="Picture 5" descr="15954-illustrated-silhouette-of-a-cheetah-pv[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276" y="5472113"/>
            <a:ext cx="1027113" cy="10271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Tree>
    <p:extLst>
      <p:ext uri="{BB962C8B-B14F-4D97-AF65-F5344CB8AC3E}">
        <p14:creationId xmlns:p14="http://schemas.microsoft.com/office/powerpoint/2010/main" val="79199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4" descr="http://www.arthursclipart.org/nature/nature/rainbow_basic_brigh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itle 5"/>
          <p:cNvSpPr>
            <a:spLocks noGrp="1"/>
          </p:cNvSpPr>
          <p:nvPr>
            <p:ph type="ctrTitle"/>
          </p:nvPr>
        </p:nvSpPr>
        <p:spPr>
          <a:xfrm>
            <a:off x="2963862" y="4637881"/>
            <a:ext cx="6264275" cy="1614488"/>
          </a:xfrm>
        </p:spPr>
        <p:txBody>
          <a:bodyPr>
            <a:normAutofit fontScale="90000"/>
          </a:bodyPr>
          <a:lstStyle/>
          <a:p>
            <a:pPr>
              <a:defRPr/>
            </a:pPr>
            <a:r>
              <a:rPr lang="en-GB" b="1" dirty="0">
                <a:solidFill>
                  <a:srgbClr val="C00000"/>
                </a:solidFill>
                <a:latin typeface="Script MT Bold" panose="03040602040607080904" pitchFamily="66" charset="0"/>
              </a:rPr>
              <a:t/>
            </a:r>
            <a:br>
              <a:rPr lang="en-GB" b="1" dirty="0">
                <a:solidFill>
                  <a:srgbClr val="C00000"/>
                </a:solidFill>
                <a:latin typeface="Script MT Bold" panose="03040602040607080904" pitchFamily="66" charset="0"/>
              </a:rPr>
            </a:br>
            <a:r>
              <a:rPr lang="en-GB" b="1" dirty="0">
                <a:solidFill>
                  <a:srgbClr val="C00000"/>
                </a:solidFill>
                <a:latin typeface="Script MT Bold" panose="03040602040607080904" pitchFamily="66" charset="0"/>
              </a:rPr>
              <a:t/>
            </a:r>
            <a:br>
              <a:rPr lang="en-GB" b="1" dirty="0">
                <a:solidFill>
                  <a:srgbClr val="C00000"/>
                </a:solidFill>
                <a:latin typeface="Script MT Bold" panose="03040602040607080904" pitchFamily="66" charset="0"/>
              </a:rPr>
            </a:br>
            <a:r>
              <a:rPr lang="en-GB" b="1" dirty="0" smtClean="0">
                <a:solidFill>
                  <a:srgbClr val="C00000"/>
                </a:solidFill>
                <a:latin typeface="Script MT Bold" panose="03040602040607080904" pitchFamily="66" charset="0"/>
              </a:rPr>
              <a:t/>
            </a:r>
            <a:br>
              <a:rPr lang="en-GB" b="1" dirty="0" smtClean="0">
                <a:solidFill>
                  <a:srgbClr val="C00000"/>
                </a:solidFill>
                <a:latin typeface="Script MT Bold" panose="03040602040607080904" pitchFamily="66" charset="0"/>
              </a:rPr>
            </a:br>
            <a:r>
              <a:rPr lang="en-GB" b="1" dirty="0">
                <a:solidFill>
                  <a:srgbClr val="C00000"/>
                </a:solidFill>
                <a:latin typeface="Script MT Bold" panose="03040602040607080904" pitchFamily="66" charset="0"/>
              </a:rPr>
              <a:t/>
            </a:r>
            <a:br>
              <a:rPr lang="en-GB" b="1" dirty="0">
                <a:solidFill>
                  <a:srgbClr val="C00000"/>
                </a:solidFill>
                <a:latin typeface="Script MT Bold" panose="03040602040607080904" pitchFamily="66" charset="0"/>
              </a:rPr>
            </a:br>
            <a:r>
              <a:rPr lang="en-GB" b="1" dirty="0" smtClean="0">
                <a:solidFill>
                  <a:srgbClr val="C00000"/>
                </a:solidFill>
                <a:latin typeface="Script MT Bold" panose="03040602040607080904" pitchFamily="66" charset="0"/>
              </a:rPr>
              <a:t/>
            </a:r>
            <a:br>
              <a:rPr lang="en-GB" b="1" dirty="0" smtClean="0">
                <a:solidFill>
                  <a:srgbClr val="C00000"/>
                </a:solidFill>
                <a:latin typeface="Script MT Bold" panose="03040602040607080904" pitchFamily="66" charset="0"/>
              </a:rPr>
            </a:br>
            <a:r>
              <a:rPr lang="en-GB" b="1" dirty="0" smtClean="0">
                <a:solidFill>
                  <a:srgbClr val="C00000"/>
                </a:solidFill>
                <a:latin typeface="Script MT Bold" panose="03040602040607080904" pitchFamily="66" charset="0"/>
              </a:rPr>
              <a:t>Respectful</a:t>
            </a:r>
            <a:r>
              <a:rPr lang="en-GB" altLang="en-US" sz="1800" b="1" dirty="0">
                <a:latin typeface="SassoonPrimaryInfant" pitchFamily="2" charset="0"/>
              </a:rPr>
              <a:t/>
            </a:r>
            <a:br>
              <a:rPr lang="en-GB" altLang="en-US" sz="1800" b="1" dirty="0">
                <a:latin typeface="SassoonPrimaryInfant" pitchFamily="2" charset="0"/>
              </a:rPr>
            </a:br>
            <a:r>
              <a:rPr lang="en-GB" altLang="en-US" sz="1800" dirty="0"/>
              <a:t/>
            </a:r>
            <a:br>
              <a:rPr lang="en-GB" altLang="en-US" sz="1800" dirty="0"/>
            </a:br>
            <a:r>
              <a:rPr lang="en-GB" sz="1800" dirty="0">
                <a:latin typeface="SassoonPrimaryInfant" pitchFamily="2" charset="0"/>
              </a:rPr>
              <a:t>Thinking about how we should behave appropriately </a:t>
            </a:r>
            <a:br>
              <a:rPr lang="en-GB" sz="1800" dirty="0">
                <a:latin typeface="SassoonPrimaryInfant" pitchFamily="2" charset="0"/>
              </a:rPr>
            </a:br>
            <a:r>
              <a:rPr lang="en-GB" sz="1800" dirty="0">
                <a:latin typeface="SassoonPrimaryInfant" pitchFamily="2" charset="0"/>
              </a:rPr>
              <a:t>towards our peers, adults, our own learning opportunities,</a:t>
            </a:r>
            <a:br>
              <a:rPr lang="en-GB" sz="1800" dirty="0">
                <a:latin typeface="SassoonPrimaryInfant" pitchFamily="2" charset="0"/>
              </a:rPr>
            </a:br>
            <a:r>
              <a:rPr lang="en-GB" sz="1800" dirty="0">
                <a:latin typeface="SassoonPrimaryInfant" pitchFamily="2" charset="0"/>
              </a:rPr>
              <a:t> our resources and our environment. </a:t>
            </a:r>
            <a:br>
              <a:rPr lang="en-GB" sz="1800" dirty="0">
                <a:latin typeface="SassoonPrimaryInfant" pitchFamily="2" charset="0"/>
              </a:rPr>
            </a:br>
            <a:r>
              <a:rPr lang="en-GB" sz="2000" b="1" dirty="0">
                <a:solidFill>
                  <a:schemeClr val="accent1">
                    <a:lumMod val="50000"/>
                  </a:schemeClr>
                </a:solidFill>
              </a:rPr>
              <a:t/>
            </a:r>
            <a:br>
              <a:rPr lang="en-GB" sz="2000" b="1" dirty="0">
                <a:solidFill>
                  <a:schemeClr val="accent1">
                    <a:lumMod val="50000"/>
                  </a:schemeClr>
                </a:solidFill>
              </a:rPr>
            </a:br>
            <a:r>
              <a:rPr lang="en-GB" sz="2700" b="1" dirty="0"/>
              <a:t>In everything, treat others as you would </a:t>
            </a:r>
            <a:br>
              <a:rPr lang="en-GB" sz="2700" b="1" dirty="0"/>
            </a:br>
            <a:r>
              <a:rPr lang="en-GB" sz="2700" b="1" dirty="0"/>
              <a:t>want them to treat you </a:t>
            </a:r>
            <a:br>
              <a:rPr lang="en-GB" sz="2700" b="1" dirty="0"/>
            </a:br>
            <a:r>
              <a:rPr lang="en-GB" sz="2700" b="1" dirty="0"/>
              <a:t>Matthew 7:12</a:t>
            </a:r>
            <a:r>
              <a:rPr lang="en-GB" sz="2400" b="1" dirty="0"/>
              <a:t/>
            </a:r>
            <a:br>
              <a:rPr lang="en-GB" sz="2400" b="1" dirty="0"/>
            </a:br>
            <a:endParaRPr lang="en-GB" altLang="en-US" sz="2400" b="1" dirty="0"/>
          </a:p>
        </p:txBody>
      </p:sp>
      <p:sp>
        <p:nvSpPr>
          <p:cNvPr id="8" name="Rectangle 7"/>
          <p:cNvSpPr/>
          <p:nvPr/>
        </p:nvSpPr>
        <p:spPr>
          <a:xfrm>
            <a:off x="1524000" y="6143626"/>
            <a:ext cx="9144000" cy="71437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pic>
        <p:nvPicPr>
          <p:cNvPr id="6149" name="Picture 6" descr="cat-silhouette[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16275" y="5445125"/>
            <a:ext cx="776288" cy="698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Tree>
    <p:extLst>
      <p:ext uri="{BB962C8B-B14F-4D97-AF65-F5344CB8AC3E}">
        <p14:creationId xmlns:p14="http://schemas.microsoft.com/office/powerpoint/2010/main" val="1152259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 descr="http://www.arthursclipart.org/nature/nature/rainbow_basic_brigh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5" name="Title 5"/>
          <p:cNvSpPr>
            <a:spLocks noGrp="1"/>
          </p:cNvSpPr>
          <p:nvPr>
            <p:ph type="ctrTitle"/>
          </p:nvPr>
        </p:nvSpPr>
        <p:spPr>
          <a:xfrm>
            <a:off x="2963862" y="5548312"/>
            <a:ext cx="6264275" cy="1616075"/>
          </a:xfrm>
        </p:spPr>
        <p:txBody>
          <a:bodyPr>
            <a:normAutofit fontScale="90000"/>
          </a:bodyPr>
          <a:lstStyle/>
          <a:p>
            <a:r>
              <a:rPr lang="en-GB" altLang="en-US" b="1" dirty="0">
                <a:solidFill>
                  <a:srgbClr val="C00000"/>
                </a:solidFill>
                <a:latin typeface="Script MT Bold" panose="03040602040607080904" pitchFamily="66" charset="0"/>
              </a:rPr>
              <a:t/>
            </a:r>
            <a:br>
              <a:rPr lang="en-GB" altLang="en-US" b="1" dirty="0">
                <a:solidFill>
                  <a:srgbClr val="C00000"/>
                </a:solidFill>
                <a:latin typeface="Script MT Bold" panose="03040602040607080904" pitchFamily="66" charset="0"/>
              </a:rPr>
            </a:br>
            <a:r>
              <a:rPr lang="en-GB" altLang="en-US" b="1" dirty="0">
                <a:solidFill>
                  <a:srgbClr val="C00000"/>
                </a:solidFill>
                <a:latin typeface="Script MT Bold" panose="03040602040607080904" pitchFamily="66" charset="0"/>
              </a:rPr>
              <a:t/>
            </a:r>
            <a:br>
              <a:rPr lang="en-GB" altLang="en-US" b="1" dirty="0">
                <a:solidFill>
                  <a:srgbClr val="C00000"/>
                </a:solidFill>
                <a:latin typeface="Script MT Bold" panose="03040602040607080904" pitchFamily="66" charset="0"/>
              </a:rPr>
            </a:br>
            <a:r>
              <a:rPr lang="en-GB" altLang="en-US" b="1" dirty="0">
                <a:solidFill>
                  <a:srgbClr val="C00000"/>
                </a:solidFill>
                <a:latin typeface="Script MT Bold" panose="03040602040607080904" pitchFamily="66" charset="0"/>
              </a:rPr>
              <a:t>Responsible</a:t>
            </a:r>
            <a:r>
              <a:rPr lang="en-GB" altLang="en-US" sz="1800" b="1" dirty="0">
                <a:latin typeface="SassoonPrimaryInfant" pitchFamily="2" charset="0"/>
              </a:rPr>
              <a:t/>
            </a:r>
            <a:br>
              <a:rPr lang="en-GB" altLang="en-US" sz="1800" b="1" dirty="0">
                <a:latin typeface="SassoonPrimaryInfant" pitchFamily="2" charset="0"/>
              </a:rPr>
            </a:br>
            <a:r>
              <a:rPr lang="en-GB" altLang="en-US" sz="1800" b="1" dirty="0">
                <a:latin typeface="SassoonPrimaryInfant" pitchFamily="2" charset="0"/>
              </a:rPr>
              <a:t/>
            </a:r>
            <a:br>
              <a:rPr lang="en-GB" altLang="en-US" sz="1800" b="1" dirty="0">
                <a:latin typeface="SassoonPrimaryInfant" pitchFamily="2" charset="0"/>
              </a:rPr>
            </a:br>
            <a:r>
              <a:rPr lang="en-GB" altLang="en-US" sz="1800" dirty="0">
                <a:latin typeface="SassoonPrimaryInfant" pitchFamily="2" charset="0"/>
              </a:rPr>
              <a:t>Being aware of our roles and responsibilities, how we </a:t>
            </a:r>
            <a:br>
              <a:rPr lang="en-GB" altLang="en-US" sz="1800" dirty="0">
                <a:latin typeface="SassoonPrimaryInfant" pitchFamily="2" charset="0"/>
              </a:rPr>
            </a:br>
            <a:r>
              <a:rPr lang="en-GB" altLang="en-US" sz="1800" dirty="0">
                <a:latin typeface="SassoonPrimaryInfant" pitchFamily="2" charset="0"/>
              </a:rPr>
              <a:t>should behave, what we should do and why.</a:t>
            </a:r>
            <a:r>
              <a:rPr lang="en-GB" altLang="en-US" sz="1600" dirty="0">
                <a:latin typeface="SassoonPrimaryInfant" pitchFamily="2" charset="0"/>
              </a:rPr>
              <a:t/>
            </a:r>
            <a:br>
              <a:rPr lang="en-GB" altLang="en-US" sz="1600" dirty="0">
                <a:latin typeface="SassoonPrimaryInfant" pitchFamily="2" charset="0"/>
              </a:rPr>
            </a:br>
            <a:r>
              <a:rPr lang="en-GB" altLang="en-US" sz="1800" dirty="0"/>
              <a:t/>
            </a:r>
            <a:br>
              <a:rPr lang="en-GB" altLang="en-US" sz="1800" dirty="0"/>
            </a:br>
            <a:r>
              <a:rPr lang="en-GB" altLang="en-US" sz="2700" b="1" dirty="0"/>
              <a:t>Be kind and compassionate to </a:t>
            </a:r>
            <a:br>
              <a:rPr lang="en-GB" altLang="en-US" sz="2700" b="1" dirty="0"/>
            </a:br>
            <a:r>
              <a:rPr lang="en-GB" altLang="en-US" sz="2700" b="1" dirty="0"/>
              <a:t>one another. </a:t>
            </a:r>
            <a:br>
              <a:rPr lang="en-GB" altLang="en-US" sz="2700" b="1" dirty="0"/>
            </a:br>
            <a:r>
              <a:rPr lang="en-GB" altLang="en-US" sz="2700" b="1" dirty="0"/>
              <a:t>Ephesians 4:32 </a:t>
            </a:r>
            <a:r>
              <a:rPr lang="en-GB" altLang="en-US" dirty="0" smtClean="0"/>
              <a:t/>
            </a:r>
            <a:br>
              <a:rPr lang="en-GB" altLang="en-US" dirty="0" smtClean="0"/>
            </a:br>
            <a:r>
              <a:rPr lang="en-GB" altLang="en-US" sz="1800" dirty="0"/>
              <a:t/>
            </a:r>
            <a:br>
              <a:rPr lang="en-GB" altLang="en-US" sz="1800" dirty="0"/>
            </a:br>
            <a:r>
              <a:rPr lang="en-GB" altLang="en-US" sz="1800" dirty="0"/>
              <a:t/>
            </a:r>
            <a:br>
              <a:rPr lang="en-GB" altLang="en-US" sz="1800" dirty="0"/>
            </a:br>
            <a:r>
              <a:rPr lang="en-GB" altLang="en-US" sz="1800" dirty="0"/>
              <a:t/>
            </a:r>
            <a:br>
              <a:rPr lang="en-GB" altLang="en-US" sz="1800" dirty="0"/>
            </a:br>
            <a:r>
              <a:rPr lang="en-GB" altLang="en-US" sz="1800" dirty="0"/>
              <a:t/>
            </a:r>
            <a:br>
              <a:rPr lang="en-GB" altLang="en-US" sz="1800" dirty="0"/>
            </a:br>
            <a:r>
              <a:rPr lang="en-GB" altLang="en-US" sz="1800" dirty="0"/>
              <a:t/>
            </a:r>
            <a:br>
              <a:rPr lang="en-GB" altLang="en-US" sz="1800" dirty="0"/>
            </a:br>
            <a:endParaRPr lang="en-GB" altLang="en-US" sz="1800" b="1" dirty="0">
              <a:latin typeface="SassoonPrimaryInfant" pitchFamily="2" charset="0"/>
            </a:endParaRPr>
          </a:p>
        </p:txBody>
      </p:sp>
      <p:sp>
        <p:nvSpPr>
          <p:cNvPr id="8" name="Rectangle 7"/>
          <p:cNvSpPr/>
          <p:nvPr/>
        </p:nvSpPr>
        <p:spPr>
          <a:xfrm>
            <a:off x="1524000" y="6143626"/>
            <a:ext cx="9144000" cy="71437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pic>
        <p:nvPicPr>
          <p:cNvPr id="8197" name="Picture 5" descr="GDA_Lrg[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78387" y="5119688"/>
            <a:ext cx="1022350" cy="10239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Tree>
    <p:extLst>
      <p:ext uri="{BB962C8B-B14F-4D97-AF65-F5344CB8AC3E}">
        <p14:creationId xmlns:p14="http://schemas.microsoft.com/office/powerpoint/2010/main" val="14581334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http://www.arthursclipart.org/nature/nature/rainbow_basic_bright.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7" name="Title 5"/>
          <p:cNvSpPr>
            <a:spLocks noGrp="1"/>
          </p:cNvSpPr>
          <p:nvPr>
            <p:ph type="ctrTitle"/>
          </p:nvPr>
        </p:nvSpPr>
        <p:spPr>
          <a:xfrm>
            <a:off x="3085261" y="4674395"/>
            <a:ext cx="6264275" cy="1614487"/>
          </a:xfrm>
        </p:spPr>
        <p:txBody>
          <a:bodyPr>
            <a:normAutofit fontScale="90000"/>
          </a:bodyPr>
          <a:lstStyle/>
          <a:p>
            <a:r>
              <a:rPr lang="en-GB" altLang="en-US" b="1" dirty="0">
                <a:solidFill>
                  <a:srgbClr val="C00000"/>
                </a:solidFill>
                <a:latin typeface="Script MT Bold" panose="03040602040607080904" pitchFamily="66" charset="0"/>
              </a:rPr>
              <a:t>Resourceful</a:t>
            </a:r>
            <a:r>
              <a:rPr lang="en-GB" altLang="en-US" sz="1800" b="1" dirty="0">
                <a:latin typeface="SassoonPrimaryInfant" pitchFamily="2" charset="0"/>
              </a:rPr>
              <a:t/>
            </a:r>
            <a:br>
              <a:rPr lang="en-GB" altLang="en-US" sz="1800" b="1" dirty="0">
                <a:latin typeface="SassoonPrimaryInfant" pitchFamily="2" charset="0"/>
              </a:rPr>
            </a:br>
            <a:r>
              <a:rPr lang="en-GB" altLang="en-US" sz="1600" b="1" dirty="0">
                <a:latin typeface="SassoonPrimaryInfant" pitchFamily="2" charset="0"/>
              </a:rPr>
              <a:t/>
            </a:r>
            <a:br>
              <a:rPr lang="en-GB" altLang="en-US" sz="1600" b="1" dirty="0">
                <a:latin typeface="SassoonPrimaryInfant" pitchFamily="2" charset="0"/>
              </a:rPr>
            </a:br>
            <a:r>
              <a:rPr lang="en-GB" altLang="en-US" sz="1800" dirty="0">
                <a:latin typeface="SassoonPrimaryInfant" pitchFamily="2" charset="0"/>
              </a:rPr>
              <a:t>Being ready and willing </a:t>
            </a:r>
            <a:br>
              <a:rPr lang="en-GB" altLang="en-US" sz="1800" dirty="0">
                <a:latin typeface="SassoonPrimaryInfant" pitchFamily="2" charset="0"/>
              </a:rPr>
            </a:br>
            <a:r>
              <a:rPr lang="en-GB" altLang="en-US" sz="1800" dirty="0">
                <a:latin typeface="SassoonPrimaryInfant" pitchFamily="2" charset="0"/>
              </a:rPr>
              <a:t>and able to learn in different ways</a:t>
            </a:r>
            <a:br>
              <a:rPr lang="en-GB" altLang="en-US" sz="1800" dirty="0">
                <a:latin typeface="SassoonPrimaryInfant" pitchFamily="2" charset="0"/>
              </a:rPr>
            </a:br>
            <a:r>
              <a:rPr lang="en-GB" altLang="en-US" sz="1800" dirty="0">
                <a:latin typeface="SassoonPrimaryInfant" pitchFamily="2" charset="0"/>
              </a:rPr>
              <a:t/>
            </a:r>
            <a:br>
              <a:rPr lang="en-GB" altLang="en-US" sz="1800" dirty="0">
                <a:latin typeface="SassoonPrimaryInfant" pitchFamily="2" charset="0"/>
              </a:rPr>
            </a:br>
            <a:r>
              <a:rPr lang="en-GB" altLang="en-US" sz="1800" dirty="0"/>
              <a:t/>
            </a:r>
            <a:br>
              <a:rPr lang="en-GB" altLang="en-US" sz="1800" dirty="0"/>
            </a:br>
            <a:r>
              <a:rPr lang="en-GB" altLang="en-US" sz="2700" b="1" dirty="0"/>
              <a:t>Ask and it will be given to you; </a:t>
            </a:r>
            <a:br>
              <a:rPr lang="en-GB" altLang="en-US" sz="2700" b="1" dirty="0"/>
            </a:br>
            <a:r>
              <a:rPr lang="en-GB" altLang="en-US" sz="2700" b="1" dirty="0"/>
              <a:t>seek and you will find. </a:t>
            </a:r>
            <a:br>
              <a:rPr lang="en-GB" altLang="en-US" sz="2700" b="1" dirty="0"/>
            </a:br>
            <a:r>
              <a:rPr lang="en-GB" altLang="en-US" sz="2700" b="1" dirty="0"/>
              <a:t>Matthew 7:7</a:t>
            </a:r>
            <a:r>
              <a:rPr lang="en-GB" altLang="en-US" sz="1800" dirty="0"/>
              <a:t/>
            </a:r>
            <a:br>
              <a:rPr lang="en-GB" altLang="en-US" sz="1800" dirty="0"/>
            </a:br>
            <a:endParaRPr lang="en-GB" altLang="en-US" sz="1800" b="1" dirty="0">
              <a:latin typeface="SassoonPrimaryInfant" pitchFamily="2" charset="0"/>
            </a:endParaRPr>
          </a:p>
        </p:txBody>
      </p:sp>
      <p:sp>
        <p:nvSpPr>
          <p:cNvPr id="8" name="Rectangle 7"/>
          <p:cNvSpPr/>
          <p:nvPr/>
        </p:nvSpPr>
        <p:spPr>
          <a:xfrm>
            <a:off x="1524000" y="6143626"/>
            <a:ext cx="9144000" cy="714375"/>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pic>
        <p:nvPicPr>
          <p:cNvPr id="11269" name="Picture 5" descr="186463805[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9150" y="5481639"/>
            <a:ext cx="736600" cy="6619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Tree>
    <p:extLst>
      <p:ext uri="{BB962C8B-B14F-4D97-AF65-F5344CB8AC3E}">
        <p14:creationId xmlns:p14="http://schemas.microsoft.com/office/powerpoint/2010/main" val="2061475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2</Words>
  <Application>Microsoft Office PowerPoint</Application>
  <PresentationFormat>Widescreen</PresentationFormat>
  <Paragraphs>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SassoonPrimaryInfant</vt:lpstr>
      <vt:lpstr>Script MT Bold</vt:lpstr>
      <vt:lpstr>Office Theme</vt:lpstr>
      <vt:lpstr>Rational To be able to think through problems and  being ready to make sense of a given situation  in order to either learn from it or to  solve a problem or create something.  Let us think of ways to  motivate one another to  acts of love and good works.  Hebrews 10:24   </vt:lpstr>
      <vt:lpstr> Reflective Being able to look back on our work,  our experiences, experiences of others  and on the world around us and learn from this.  I set my rainbow in the cloud,  and it shall be a sign of the covenant  between me and the earth.  Genesis 9:13</vt:lpstr>
      <vt:lpstr> Resilient  Being ready, willing and able to lock onto  learning, to keep going when things get tough.   Be strong and do not give up,  for your work will be rewarded.  2 Chronicles 15:7  </vt:lpstr>
      <vt:lpstr>     Respectful  Thinking about how we should behave appropriately  towards our peers, adults, our own learning opportunities,  our resources and our environment.   In everything, treat others as you would  want them to treat you  Matthew 7:12 </vt:lpstr>
      <vt:lpstr>  Responsible  Being aware of our roles and responsibilities, how we  should behave, what we should do and why.  Be kind and compassionate to  one another.  Ephesians 4:32       </vt:lpstr>
      <vt:lpstr>Resourceful  Being ready and willing  and able to learn in different ways   Ask and it will be given to you;  seek and you will find.  Matthew 7:7 </vt:lpstr>
    </vt:vector>
  </TitlesOfParts>
  <Company>Charters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Rational To be able to think through problems and  being ready to make sense of a given situation  in order to either learn from it or to  solve a problem or create something.  Let us think of ways to  motivate one another to  acts of love and good works.  Hebrews 10:24</dc:title>
  <dc:creator>Michelle Williams</dc:creator>
  <cp:lastModifiedBy>Michelle Williams</cp:lastModifiedBy>
  <cp:revision>4</cp:revision>
  <dcterms:created xsi:type="dcterms:W3CDTF">2018-12-18T11:40:21Z</dcterms:created>
  <dcterms:modified xsi:type="dcterms:W3CDTF">2019-01-15T16:11:02Z</dcterms:modified>
</cp:coreProperties>
</file>