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17"/>
  </p:notesMasterIdLst>
  <p:sldIdLst>
    <p:sldId id="278" r:id="rId5"/>
    <p:sldId id="300" r:id="rId6"/>
    <p:sldId id="280" r:id="rId7"/>
    <p:sldId id="294" r:id="rId8"/>
    <p:sldId id="295" r:id="rId9"/>
    <p:sldId id="298" r:id="rId10"/>
    <p:sldId id="299" r:id="rId11"/>
    <p:sldId id="301" r:id="rId12"/>
    <p:sldId id="302" r:id="rId13"/>
    <p:sldId id="296" r:id="rId14"/>
    <p:sldId id="297" r:id="rId15"/>
    <p:sldId id="293" r:id="rId16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3DE4BE-CC94-4024-8F54-FA3C99AE8E16}" v="6" dt="2023-09-13T13:27:32.559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717" autoAdjust="0"/>
  </p:normalViewPr>
  <p:slideViewPr>
    <p:cSldViewPr snapToGrid="0" snapToObjects="1">
      <p:cViewPr varScale="1">
        <p:scale>
          <a:sx n="115" d="100"/>
          <a:sy n="115" d="100"/>
        </p:scale>
        <p:origin x="432" y="108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Tracy" userId="034d51ac-07f4-441b-9caa-57f9815eb2a9" providerId="ADAL" clId="{3A3DE4BE-CC94-4024-8F54-FA3C99AE8E16}"/>
    <pc:docChg chg="custSel addSld modSld sldOrd">
      <pc:chgData name="Claire Tracy" userId="034d51ac-07f4-441b-9caa-57f9815eb2a9" providerId="ADAL" clId="{3A3DE4BE-CC94-4024-8F54-FA3C99AE8E16}" dt="2023-09-13T13:32:17.571" v="2288" actId="20577"/>
      <pc:docMkLst>
        <pc:docMk/>
      </pc:docMkLst>
      <pc:sldChg chg="modSp">
        <pc:chgData name="Claire Tracy" userId="034d51ac-07f4-441b-9caa-57f9815eb2a9" providerId="ADAL" clId="{3A3DE4BE-CC94-4024-8F54-FA3C99AE8E16}" dt="2023-09-13T13:10:13.322" v="501" actId="20577"/>
        <pc:sldMkLst>
          <pc:docMk/>
          <pc:sldMk cId="979622006" sldId="280"/>
        </pc:sldMkLst>
        <pc:spChg chg="mod">
          <ac:chgData name="Claire Tracy" userId="034d51ac-07f4-441b-9caa-57f9815eb2a9" providerId="ADAL" clId="{3A3DE4BE-CC94-4024-8F54-FA3C99AE8E16}" dt="2023-09-13T13:10:13.322" v="501" actId="20577"/>
          <ac:spMkLst>
            <pc:docMk/>
            <pc:sldMk cId="979622006" sldId="280"/>
            <ac:spMk id="3" creationId="{1E0B8C4B-3A3C-9FD1-59FB-1666C1F09376}"/>
          </ac:spMkLst>
        </pc:spChg>
      </pc:sldChg>
      <pc:sldChg chg="modSp">
        <pc:chgData name="Claire Tracy" userId="034d51ac-07f4-441b-9caa-57f9815eb2a9" providerId="ADAL" clId="{3A3DE4BE-CC94-4024-8F54-FA3C99AE8E16}" dt="2023-09-13T13:32:12.570" v="2279" actId="20577"/>
        <pc:sldMkLst>
          <pc:docMk/>
          <pc:sldMk cId="1003962426" sldId="293"/>
        </pc:sldMkLst>
        <pc:spChg chg="mod">
          <ac:chgData name="Claire Tracy" userId="034d51ac-07f4-441b-9caa-57f9815eb2a9" providerId="ADAL" clId="{3A3DE4BE-CC94-4024-8F54-FA3C99AE8E16}" dt="2023-09-13T13:32:12.570" v="2279" actId="20577"/>
          <ac:spMkLst>
            <pc:docMk/>
            <pc:sldMk cId="1003962426" sldId="293"/>
            <ac:spMk id="3" creationId="{B787DFD8-D262-D485-B1F2-817C5A0928C5}"/>
          </ac:spMkLst>
        </pc:spChg>
      </pc:sldChg>
      <pc:sldChg chg="modSp">
        <pc:chgData name="Claire Tracy" userId="034d51ac-07f4-441b-9caa-57f9815eb2a9" providerId="ADAL" clId="{3A3DE4BE-CC94-4024-8F54-FA3C99AE8E16}" dt="2023-09-13T13:08:45.333" v="173" actId="20577"/>
        <pc:sldMkLst>
          <pc:docMk/>
          <pc:sldMk cId="2283834149" sldId="295"/>
        </pc:sldMkLst>
        <pc:spChg chg="mod">
          <ac:chgData name="Claire Tracy" userId="034d51ac-07f4-441b-9caa-57f9815eb2a9" providerId="ADAL" clId="{3A3DE4BE-CC94-4024-8F54-FA3C99AE8E16}" dt="2023-09-13T13:08:45.333" v="173" actId="20577"/>
          <ac:spMkLst>
            <pc:docMk/>
            <pc:sldMk cId="2283834149" sldId="295"/>
            <ac:spMk id="3" creationId="{1E0B8C4B-3A3C-9FD1-59FB-1666C1F09376}"/>
          </ac:spMkLst>
        </pc:spChg>
      </pc:sldChg>
      <pc:sldChg chg="modSp ord">
        <pc:chgData name="Claire Tracy" userId="034d51ac-07f4-441b-9caa-57f9815eb2a9" providerId="ADAL" clId="{3A3DE4BE-CC94-4024-8F54-FA3C99AE8E16}" dt="2023-09-13T13:29:04.037" v="1856" actId="27636"/>
        <pc:sldMkLst>
          <pc:docMk/>
          <pc:sldMk cId="3802657929" sldId="296"/>
        </pc:sldMkLst>
        <pc:spChg chg="mod">
          <ac:chgData name="Claire Tracy" userId="034d51ac-07f4-441b-9caa-57f9815eb2a9" providerId="ADAL" clId="{3A3DE4BE-CC94-4024-8F54-FA3C99AE8E16}" dt="2023-09-13T13:29:04.037" v="1856" actId="27636"/>
          <ac:spMkLst>
            <pc:docMk/>
            <pc:sldMk cId="3802657929" sldId="296"/>
            <ac:spMk id="3" creationId="{1E0B8C4B-3A3C-9FD1-59FB-1666C1F09376}"/>
          </ac:spMkLst>
        </pc:spChg>
      </pc:sldChg>
      <pc:sldChg chg="modSp">
        <pc:chgData name="Claire Tracy" userId="034d51ac-07f4-441b-9caa-57f9815eb2a9" providerId="ADAL" clId="{3A3DE4BE-CC94-4024-8F54-FA3C99AE8E16}" dt="2023-09-13T13:32:17.571" v="2288" actId="20577"/>
        <pc:sldMkLst>
          <pc:docMk/>
          <pc:sldMk cId="2483042184" sldId="297"/>
        </pc:sldMkLst>
        <pc:spChg chg="mod">
          <ac:chgData name="Claire Tracy" userId="034d51ac-07f4-441b-9caa-57f9815eb2a9" providerId="ADAL" clId="{3A3DE4BE-CC94-4024-8F54-FA3C99AE8E16}" dt="2023-09-13T13:32:17.571" v="2288" actId="20577"/>
          <ac:spMkLst>
            <pc:docMk/>
            <pc:sldMk cId="2483042184" sldId="297"/>
            <ac:spMk id="3" creationId="{1E0B8C4B-3A3C-9FD1-59FB-1666C1F09376}"/>
          </ac:spMkLst>
        </pc:spChg>
      </pc:sldChg>
      <pc:sldChg chg="modSp add">
        <pc:chgData name="Claire Tracy" userId="034d51ac-07f4-441b-9caa-57f9815eb2a9" providerId="ADAL" clId="{3A3DE4BE-CC94-4024-8F54-FA3C99AE8E16}" dt="2023-09-13T13:09:18.574" v="290" actId="20577"/>
        <pc:sldMkLst>
          <pc:docMk/>
          <pc:sldMk cId="1523783109" sldId="298"/>
        </pc:sldMkLst>
        <pc:spChg chg="mod">
          <ac:chgData name="Claire Tracy" userId="034d51ac-07f4-441b-9caa-57f9815eb2a9" providerId="ADAL" clId="{3A3DE4BE-CC94-4024-8F54-FA3C99AE8E16}" dt="2023-09-13T13:08:02.199" v="9" actId="20577"/>
          <ac:spMkLst>
            <pc:docMk/>
            <pc:sldMk cId="1523783109" sldId="298"/>
            <ac:spMk id="2" creationId="{4A940BC6-9DA0-FB4D-8879-DC8B3958C07C}"/>
          </ac:spMkLst>
        </pc:spChg>
        <pc:spChg chg="mod">
          <ac:chgData name="Claire Tracy" userId="034d51ac-07f4-441b-9caa-57f9815eb2a9" providerId="ADAL" clId="{3A3DE4BE-CC94-4024-8F54-FA3C99AE8E16}" dt="2023-09-13T13:09:18.574" v="290" actId="20577"/>
          <ac:spMkLst>
            <pc:docMk/>
            <pc:sldMk cId="1523783109" sldId="298"/>
            <ac:spMk id="3" creationId="{1E0B8C4B-3A3C-9FD1-59FB-1666C1F09376}"/>
          </ac:spMkLst>
        </pc:spChg>
      </pc:sldChg>
      <pc:sldChg chg="modSp add">
        <pc:chgData name="Claire Tracy" userId="034d51ac-07f4-441b-9caa-57f9815eb2a9" providerId="ADAL" clId="{3A3DE4BE-CC94-4024-8F54-FA3C99AE8E16}" dt="2023-09-13T13:10:01.301" v="495" actId="20577"/>
        <pc:sldMkLst>
          <pc:docMk/>
          <pc:sldMk cId="3018756970" sldId="299"/>
        </pc:sldMkLst>
        <pc:spChg chg="mod">
          <ac:chgData name="Claire Tracy" userId="034d51ac-07f4-441b-9caa-57f9815eb2a9" providerId="ADAL" clId="{3A3DE4BE-CC94-4024-8F54-FA3C99AE8E16}" dt="2023-09-13T13:08:07.245" v="13" actId="20577"/>
          <ac:spMkLst>
            <pc:docMk/>
            <pc:sldMk cId="3018756970" sldId="299"/>
            <ac:spMk id="2" creationId="{4A940BC6-9DA0-FB4D-8879-DC8B3958C07C}"/>
          </ac:spMkLst>
        </pc:spChg>
        <pc:spChg chg="mod">
          <ac:chgData name="Claire Tracy" userId="034d51ac-07f4-441b-9caa-57f9815eb2a9" providerId="ADAL" clId="{3A3DE4BE-CC94-4024-8F54-FA3C99AE8E16}" dt="2023-09-13T13:10:01.301" v="495" actId="20577"/>
          <ac:spMkLst>
            <pc:docMk/>
            <pc:sldMk cId="3018756970" sldId="299"/>
            <ac:spMk id="3" creationId="{1E0B8C4B-3A3C-9FD1-59FB-1666C1F09376}"/>
          </ac:spMkLst>
        </pc:spChg>
      </pc:sldChg>
      <pc:sldChg chg="modSp add">
        <pc:chgData name="Claire Tracy" userId="034d51ac-07f4-441b-9caa-57f9815eb2a9" providerId="ADAL" clId="{3A3DE4BE-CC94-4024-8F54-FA3C99AE8E16}" dt="2023-09-13T13:11:20.770" v="767" actId="20577"/>
        <pc:sldMkLst>
          <pc:docMk/>
          <pc:sldMk cId="272782961" sldId="300"/>
        </pc:sldMkLst>
        <pc:spChg chg="mod">
          <ac:chgData name="Claire Tracy" userId="034d51ac-07f4-441b-9caa-57f9815eb2a9" providerId="ADAL" clId="{3A3DE4BE-CC94-4024-8F54-FA3C99AE8E16}" dt="2023-09-13T13:10:29.630" v="523" actId="20577"/>
          <ac:spMkLst>
            <pc:docMk/>
            <pc:sldMk cId="272782961" sldId="300"/>
            <ac:spMk id="2" creationId="{4A940BC6-9DA0-FB4D-8879-DC8B3958C07C}"/>
          </ac:spMkLst>
        </pc:spChg>
        <pc:spChg chg="mod">
          <ac:chgData name="Claire Tracy" userId="034d51ac-07f4-441b-9caa-57f9815eb2a9" providerId="ADAL" clId="{3A3DE4BE-CC94-4024-8F54-FA3C99AE8E16}" dt="2023-09-13T13:11:20.770" v="767" actId="20577"/>
          <ac:spMkLst>
            <pc:docMk/>
            <pc:sldMk cId="272782961" sldId="300"/>
            <ac:spMk id="3" creationId="{1E0B8C4B-3A3C-9FD1-59FB-1666C1F09376}"/>
          </ac:spMkLst>
        </pc:spChg>
      </pc:sldChg>
      <pc:sldChg chg="modSp add">
        <pc:chgData name="Claire Tracy" userId="034d51ac-07f4-441b-9caa-57f9815eb2a9" providerId="ADAL" clId="{3A3DE4BE-CC94-4024-8F54-FA3C99AE8E16}" dt="2023-09-13T13:31:46.565" v="2278" actId="20577"/>
        <pc:sldMkLst>
          <pc:docMk/>
          <pc:sldMk cId="1980166918" sldId="301"/>
        </pc:sldMkLst>
        <pc:spChg chg="mod">
          <ac:chgData name="Claire Tracy" userId="034d51ac-07f4-441b-9caa-57f9815eb2a9" providerId="ADAL" clId="{3A3DE4BE-CC94-4024-8F54-FA3C99AE8E16}" dt="2023-09-13T13:27:36.826" v="1648" actId="20577"/>
          <ac:spMkLst>
            <pc:docMk/>
            <pc:sldMk cId="1980166918" sldId="301"/>
            <ac:spMk id="2" creationId="{4A940BC6-9DA0-FB4D-8879-DC8B3958C07C}"/>
          </ac:spMkLst>
        </pc:spChg>
        <pc:spChg chg="mod">
          <ac:chgData name="Claire Tracy" userId="034d51ac-07f4-441b-9caa-57f9815eb2a9" providerId="ADAL" clId="{3A3DE4BE-CC94-4024-8F54-FA3C99AE8E16}" dt="2023-09-13T13:31:46.565" v="2278" actId="20577"/>
          <ac:spMkLst>
            <pc:docMk/>
            <pc:sldMk cId="1980166918" sldId="301"/>
            <ac:spMk id="3" creationId="{1E0B8C4B-3A3C-9FD1-59FB-1666C1F0937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Alter as appropriate</a:t>
            </a:r>
            <a:r>
              <a:rPr lang="en-GB" baseline="0" dirty="0" smtClean="0"/>
              <a:t> for your year group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06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Alter as appropriate</a:t>
            </a:r>
            <a:r>
              <a:rPr lang="en-GB" baseline="0" dirty="0" smtClean="0"/>
              <a:t> for your year group 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162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KS1, Y3 and 4 – reading record</a:t>
            </a:r>
            <a:r>
              <a:rPr lang="en-GB" baseline="0" dirty="0" smtClean="0"/>
              <a:t> info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013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Alter as appropriate</a:t>
            </a:r>
            <a:r>
              <a:rPr lang="en-GB" baseline="0" dirty="0" smtClean="0"/>
              <a:t> for your year group 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289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Alter as appropriate</a:t>
            </a:r>
            <a:r>
              <a:rPr lang="en-GB" baseline="0" dirty="0" smtClean="0"/>
              <a:t> for your year group 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742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Delete</a:t>
            </a:r>
            <a:r>
              <a:rPr lang="en-GB" baseline="0" dirty="0" smtClean="0"/>
              <a:t> the withdrawal part for other year groups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551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Alter as appropriate</a:t>
            </a:r>
            <a:r>
              <a:rPr lang="en-GB" baseline="0" dirty="0" smtClean="0"/>
              <a:t> for your year group </a:t>
            </a:r>
            <a:endParaRPr lang="en-GB" dirty="0" smtClean="0"/>
          </a:p>
          <a:p>
            <a:r>
              <a:rPr lang="en-GB" dirty="0" smtClean="0"/>
              <a:t>Y1 – Phonics</a:t>
            </a:r>
          </a:p>
          <a:p>
            <a:r>
              <a:rPr lang="en-GB" dirty="0" smtClean="0"/>
              <a:t>Y4 - MTC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17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48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b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rm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rm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rm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rm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rm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b" anchorCtr="0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rm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rm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457200"/>
            <a:ext cx="987552" cy="274320"/>
          </a:xfrm>
        </p:spPr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Meet the teacher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Year 6</a:t>
            </a:r>
          </a:p>
          <a:p>
            <a:r>
              <a:rPr lang="en-US" dirty="0"/>
              <a:t>Miss Tracy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Important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5415236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5</a:t>
            </a:r>
            <a:r>
              <a:rPr lang="en-US" sz="3000" baseline="30000" dirty="0"/>
              <a:t>th</a:t>
            </a:r>
            <a:r>
              <a:rPr lang="en-US" sz="3000" dirty="0"/>
              <a:t> October: whole school </a:t>
            </a:r>
            <a:r>
              <a:rPr lang="en-US" sz="3000" dirty="0" smtClean="0"/>
              <a:t>flu </a:t>
            </a:r>
            <a:r>
              <a:rPr lang="en-US" sz="3000" dirty="0"/>
              <a:t>immunisation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10</a:t>
            </a:r>
            <a:r>
              <a:rPr lang="en-US" sz="3000" baseline="30000" dirty="0"/>
              <a:t>th</a:t>
            </a:r>
            <a:r>
              <a:rPr lang="en-US" sz="3000" dirty="0"/>
              <a:t> October: school photographs (individual)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18</a:t>
            </a:r>
            <a:r>
              <a:rPr lang="en-US" sz="3000" baseline="30000" dirty="0"/>
              <a:t>th</a:t>
            </a:r>
            <a:r>
              <a:rPr lang="en-US" sz="3000" dirty="0"/>
              <a:t> October 9.30am: Harvest Service in church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10</a:t>
            </a:r>
            <a:r>
              <a:rPr lang="en-US" sz="3000" baseline="30000" dirty="0"/>
              <a:t>th</a:t>
            </a:r>
            <a:r>
              <a:rPr lang="en-US" sz="3000" dirty="0"/>
              <a:t> November 10.45am: Remembrance Day service in playground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13</a:t>
            </a:r>
            <a:r>
              <a:rPr lang="en-US" sz="3000" baseline="30000" dirty="0"/>
              <a:t>th</a:t>
            </a:r>
            <a:r>
              <a:rPr lang="en-US" sz="3000" dirty="0"/>
              <a:t> November 1-3pm: Y6 Ascot Racecourse visit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21</a:t>
            </a:r>
            <a:r>
              <a:rPr lang="en-US" sz="3000" baseline="30000" dirty="0"/>
              <a:t>st</a:t>
            </a:r>
            <a:r>
              <a:rPr lang="en-US" sz="3000" dirty="0"/>
              <a:t> November 2-4.30: work viewing </a:t>
            </a:r>
            <a:r>
              <a:rPr lang="en-US" sz="3000" dirty="0" smtClean="0"/>
              <a:t>afternoon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30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November 1-3pm: Y6 to ‘Christmas Unwrapped’ at White Waltham Church in Maidenhead 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</a:t>
            </a:r>
            <a:r>
              <a:rPr lang="en-US" sz="3000" baseline="30000" dirty="0"/>
              <a:t>st</a:t>
            </a:r>
            <a:r>
              <a:rPr lang="en-US" sz="3000" dirty="0"/>
              <a:t> December 10am: KS2 tree trimming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13</a:t>
            </a:r>
            <a:r>
              <a:rPr lang="en-US" sz="3000" baseline="30000" dirty="0"/>
              <a:t>th</a:t>
            </a:r>
            <a:r>
              <a:rPr lang="en-US" sz="3000" dirty="0"/>
              <a:t> December 1.30pm: Church Christmas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Tuesday 6</a:t>
            </a:r>
            <a:r>
              <a:rPr lang="en-US" sz="3000" baseline="30000" dirty="0"/>
              <a:t>th</a:t>
            </a:r>
            <a:r>
              <a:rPr lang="en-US" sz="3000" dirty="0"/>
              <a:t> and Thursday 8</a:t>
            </a:r>
            <a:r>
              <a:rPr lang="en-US" sz="3000" baseline="30000" dirty="0"/>
              <a:t>th</a:t>
            </a:r>
            <a:r>
              <a:rPr lang="en-US" sz="3000" dirty="0"/>
              <a:t> February: parent meetings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Thursday 7</a:t>
            </a:r>
            <a:r>
              <a:rPr lang="en-US" sz="3000" baseline="30000" dirty="0"/>
              <a:t>th</a:t>
            </a:r>
            <a:r>
              <a:rPr lang="en-US" sz="3000" dirty="0"/>
              <a:t> March: World Book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27</a:t>
            </a:r>
            <a:r>
              <a:rPr lang="en-US" sz="3000" baseline="30000" dirty="0"/>
              <a:t>th</a:t>
            </a:r>
            <a:r>
              <a:rPr lang="en-US" sz="3000" dirty="0"/>
              <a:t> March 1.30pm: Easter Church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30</a:t>
            </a:r>
            <a:r>
              <a:rPr lang="en-US" sz="3000" baseline="30000" dirty="0"/>
              <a:t>th</a:t>
            </a:r>
            <a:r>
              <a:rPr lang="en-US" sz="3000" dirty="0"/>
              <a:t> April 2-4.30pm: work viewing afternoon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13</a:t>
            </a:r>
            <a:r>
              <a:rPr lang="en-US" sz="3000" baseline="30000" dirty="0"/>
              <a:t>th</a:t>
            </a:r>
            <a:r>
              <a:rPr lang="en-US" sz="3000" dirty="0"/>
              <a:t>-16</a:t>
            </a:r>
            <a:r>
              <a:rPr lang="en-US" sz="3000" baseline="30000" dirty="0"/>
              <a:t>th</a:t>
            </a:r>
            <a:r>
              <a:rPr lang="en-US" sz="3000" dirty="0"/>
              <a:t> May: Y6 SATs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17th – 21</a:t>
            </a:r>
            <a:r>
              <a:rPr lang="en-US" sz="3000" baseline="30000" dirty="0"/>
              <a:t>st</a:t>
            </a:r>
            <a:r>
              <a:rPr lang="en-US" sz="3000" dirty="0"/>
              <a:t> June: Y6 residential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11</a:t>
            </a:r>
            <a:r>
              <a:rPr lang="en-US" sz="3000" baseline="30000" dirty="0"/>
              <a:t>th</a:t>
            </a:r>
            <a:r>
              <a:rPr lang="en-US" sz="3000" dirty="0"/>
              <a:t> July 9.30am: KS2 sports </a:t>
            </a:r>
            <a:r>
              <a:rPr lang="en-US" sz="3000" dirty="0" smtClean="0"/>
              <a:t>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18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July 3.30pm – Year 6 play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24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July 9.30am – leavers’ service in church 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 txBox="1">
            <a:spLocks/>
          </p:cNvSpPr>
          <p:nvPr/>
        </p:nvSpPr>
        <p:spPr>
          <a:xfrm>
            <a:off x="116378" y="1321724"/>
            <a:ext cx="3175462" cy="4015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We try our best to keep these dates, but sometimes we have to make changes for reasons out of our control – this will always be communicated as early as we can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2657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See school website for any important info</a:t>
            </a:r>
            <a:r>
              <a:rPr lang="en-US" sz="3000" dirty="0" smtClean="0"/>
              <a:t>, including dates </a:t>
            </a:r>
            <a:r>
              <a:rPr lang="en-US" sz="3000" dirty="0"/>
              <a:t>and this Power Point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Please contact me via the school office if you ever need to </a:t>
            </a:r>
          </a:p>
        </p:txBody>
      </p:sp>
    </p:spTree>
    <p:extLst>
      <p:ext uri="{BB962C8B-B14F-4D97-AF65-F5344CB8AC3E}">
        <p14:creationId xmlns:p14="http://schemas.microsoft.com/office/powerpoint/2010/main" val="2483042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7DFD8-D262-D485-B1F2-817C5A0928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Y6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Preparation for secondary 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High expectations of behaviour and learning – following 6Rs, being good role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Responsibilities around school – all children have these 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independence </a:t>
            </a:r>
          </a:p>
        </p:txBody>
      </p:sp>
    </p:spTree>
    <p:extLst>
      <p:ext uri="{BB962C8B-B14F-4D97-AF65-F5344CB8AC3E}">
        <p14:creationId xmlns:p14="http://schemas.microsoft.com/office/powerpoint/2010/main" val="27278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Home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Children should </a:t>
            </a:r>
            <a:r>
              <a:rPr lang="en-US" sz="3000" dirty="0" smtClean="0"/>
              <a:t>be </a:t>
            </a:r>
            <a:r>
              <a:rPr lang="en-US" sz="3000" dirty="0"/>
              <a:t>reading at home </a:t>
            </a:r>
            <a:r>
              <a:rPr lang="en-US" sz="3000" dirty="0" smtClean="0"/>
              <a:t>daily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It </a:t>
            </a:r>
            <a:r>
              <a:rPr lang="en-US" sz="3000" dirty="0"/>
              <a:t>will be set on a Thursday and due in on </a:t>
            </a:r>
            <a:r>
              <a:rPr lang="en-US" sz="3000" dirty="0" smtClean="0"/>
              <a:t>the following Wednesday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Can </a:t>
            </a:r>
            <a:r>
              <a:rPr lang="en-US" sz="3000" dirty="0"/>
              <a:t>access via Seesaw or school website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One piece of </a:t>
            </a:r>
            <a:r>
              <a:rPr lang="en-US" sz="3000" dirty="0" smtClean="0"/>
              <a:t>English (</a:t>
            </a:r>
            <a:r>
              <a:rPr lang="en-US" sz="3000" dirty="0" err="1" smtClean="0"/>
              <a:t>SPaG</a:t>
            </a:r>
            <a:r>
              <a:rPr lang="en-US" sz="3000" dirty="0" smtClean="0"/>
              <a:t> or reading comprehension), </a:t>
            </a:r>
            <a:r>
              <a:rPr lang="en-US" sz="3000" dirty="0" err="1" smtClean="0"/>
              <a:t>MyMaths</a:t>
            </a:r>
            <a:r>
              <a:rPr lang="en-US" sz="3000" dirty="0"/>
              <a:t>, spellings </a:t>
            </a:r>
            <a:r>
              <a:rPr lang="en-US" sz="3000" dirty="0" smtClean="0"/>
              <a:t>(test will be on a Wednesday</a:t>
            </a:r>
            <a:r>
              <a:rPr lang="en-US" sz="30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Brain builder – 1 per half term (timetable on school website)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Reading journals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Y6 use reading journals rather than reading records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independence and creativity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Give them time in school, but can complete at home if they like</a:t>
            </a:r>
          </a:p>
        </p:txBody>
      </p:sp>
      <p:pic>
        <p:nvPicPr>
          <p:cNvPr id="5" name="Picture 4" descr="A notebook with writing on it&#10;&#10;Description automatically generated">
            <a:extLst>
              <a:ext uri="{FF2B5EF4-FFF2-40B4-BE49-F238E27FC236}">
                <a16:creationId xmlns:a16="http://schemas.microsoft.com/office/drawing/2014/main" id="{F7A47D7D-D6DB-418D-ACA1-C509C372D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6" r="14506"/>
          <a:stretch/>
        </p:blipFill>
        <p:spPr>
          <a:xfrm rot="5400000">
            <a:off x="3565682" y="3932893"/>
            <a:ext cx="2696025" cy="2669774"/>
          </a:xfrm>
          <a:prstGeom prst="rect">
            <a:avLst/>
          </a:prstGeom>
        </p:spPr>
      </p:pic>
      <p:pic>
        <p:nvPicPr>
          <p:cNvPr id="7" name="Picture 6" descr="A person holding a book&#10;&#10;Description automatically generated">
            <a:extLst>
              <a:ext uri="{FF2B5EF4-FFF2-40B4-BE49-F238E27FC236}">
                <a16:creationId xmlns:a16="http://schemas.microsoft.com/office/drawing/2014/main" id="{48E1B002-ACA8-4438-8138-5F521A853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4758" y="3534754"/>
            <a:ext cx="3542344" cy="2656758"/>
          </a:xfrm>
          <a:prstGeom prst="rect">
            <a:avLst/>
          </a:prstGeom>
        </p:spPr>
      </p:pic>
      <p:pic>
        <p:nvPicPr>
          <p:cNvPr id="11" name="Picture 10" descr="A notebook with writing on it&#10;&#10;Description automatically generated">
            <a:extLst>
              <a:ext uri="{FF2B5EF4-FFF2-40B4-BE49-F238E27FC236}">
                <a16:creationId xmlns:a16="http://schemas.microsoft.com/office/drawing/2014/main" id="{16BB3021-5FEA-4238-88CD-4894E6232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88740" y="3878453"/>
            <a:ext cx="2404696" cy="1803522"/>
          </a:xfrm>
          <a:prstGeom prst="rect">
            <a:avLst/>
          </a:prstGeom>
        </p:spPr>
      </p:pic>
      <p:pic>
        <p:nvPicPr>
          <p:cNvPr id="13" name="Picture 12" descr="A notebook with writing on it&#10;&#10;Description automatically generated">
            <a:extLst>
              <a:ext uri="{FF2B5EF4-FFF2-40B4-BE49-F238E27FC236}">
                <a16:creationId xmlns:a16="http://schemas.microsoft.com/office/drawing/2014/main" id="{6114F597-937B-4ABC-B2F7-391197EAF0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14" r="19628"/>
          <a:stretch/>
        </p:blipFill>
        <p:spPr>
          <a:xfrm rot="5400000">
            <a:off x="7245083" y="3842630"/>
            <a:ext cx="2362240" cy="2850300"/>
          </a:xfrm>
          <a:prstGeom prst="rect">
            <a:avLst/>
          </a:prstGeom>
        </p:spPr>
      </p:pic>
      <p:pic>
        <p:nvPicPr>
          <p:cNvPr id="15" name="Picture 14" descr="A notebook with writing on it&#10;&#10;Description automatically generated">
            <a:extLst>
              <a:ext uri="{FF2B5EF4-FFF2-40B4-BE49-F238E27FC236}">
                <a16:creationId xmlns:a16="http://schemas.microsoft.com/office/drawing/2014/main" id="{8F46B1AF-CE70-4B11-98CF-EC4C664DF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220325" y="399808"/>
            <a:ext cx="2362236" cy="177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90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trips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Reading Museum November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British Film Institute January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Residential trip June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May be other local trips or a whole school trip at some point</a:t>
            </a:r>
          </a:p>
        </p:txBody>
      </p:sp>
    </p:spTree>
    <p:extLst>
      <p:ext uri="{BB962C8B-B14F-4D97-AF65-F5344CB8AC3E}">
        <p14:creationId xmlns:p14="http://schemas.microsoft.com/office/powerpoint/2010/main" val="2283834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timetable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PE Wednesdays and Fridays – come in in PE kit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Ukuleles on Tuesdays until </a:t>
            </a:r>
            <a:r>
              <a:rPr lang="en-US" sz="3000" dirty="0" smtClean="0"/>
              <a:t>Christmas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Generally, English and Maths in the mornings and other subjects in the afternoons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Gates open at 8.35 and it is important that children are in school as promptly as possible as we </a:t>
            </a:r>
            <a:r>
              <a:rPr lang="en-US" sz="3000" dirty="0" smtClean="0"/>
              <a:t>begin </a:t>
            </a:r>
            <a:r>
              <a:rPr lang="en-US" sz="3000" dirty="0" smtClean="0"/>
              <a:t>our learning during soft start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23783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Relationships and sex 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Policy and coverage on school website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 letter will go home before we teach this as parents have the legal right to withdraw children if they would like</a:t>
            </a:r>
          </a:p>
        </p:txBody>
      </p:sp>
    </p:spTree>
    <p:extLst>
      <p:ext uri="{BB962C8B-B14F-4D97-AF65-F5344CB8AC3E}">
        <p14:creationId xmlns:p14="http://schemas.microsoft.com/office/powerpoint/2010/main" val="3018756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KS2 SATs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13</a:t>
            </a:r>
            <a:r>
              <a:rPr lang="en-US" sz="3000" baseline="30000" dirty="0"/>
              <a:t>th</a:t>
            </a:r>
            <a:r>
              <a:rPr lang="en-US" sz="3000" dirty="0"/>
              <a:t> – 16</a:t>
            </a:r>
            <a:r>
              <a:rPr lang="en-US" sz="3000" baseline="30000" dirty="0"/>
              <a:t>th</a:t>
            </a:r>
            <a:r>
              <a:rPr lang="en-US" sz="3000" dirty="0"/>
              <a:t> May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End of KS2 assessments Y6s across the country take to assess progress in KS2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GPS, Maths and reading. Writing is assessed by me and can be externally moderated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No extra work is needed at home – we prepare them throughout KS2 as they cover the curriculum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Will do a bit of extra practice in the spring/ summer term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No pressure!</a:t>
            </a:r>
          </a:p>
        </p:txBody>
      </p:sp>
    </p:spTree>
    <p:extLst>
      <p:ext uri="{BB962C8B-B14F-4D97-AF65-F5344CB8AC3E}">
        <p14:creationId xmlns:p14="http://schemas.microsoft.com/office/powerpoint/2010/main" val="1980166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1"/>
            <a:ext cx="6766560" cy="5342916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We carry out assessments in school at the end of Autumn, Spring and Summer Terms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We will report to parents after Christmas, after Easter and in the summer term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After Christmas and Easter, this will just be a printout of where your child is in relation to age-related expectations:</a:t>
            </a:r>
          </a:p>
          <a:p>
            <a:pPr marL="1143000" lvl="1" indent="-457200"/>
            <a:r>
              <a:rPr lang="en-US" sz="3000" dirty="0" smtClean="0"/>
              <a:t>WTS – working towards the expected standard</a:t>
            </a:r>
          </a:p>
          <a:p>
            <a:pPr marL="1143000" lvl="1" indent="-457200"/>
            <a:r>
              <a:rPr lang="en-US" sz="3000" dirty="0" smtClean="0"/>
              <a:t>EXS – working at the age-related expected standard</a:t>
            </a:r>
          </a:p>
          <a:p>
            <a:pPr marL="1143000" lvl="1" indent="-457200"/>
            <a:r>
              <a:rPr lang="en-US" sz="3000" dirty="0" smtClean="0"/>
              <a:t>GDS – working at greater depth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In the summer term, this will be a full written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Children start a new set of objectives each year, so they won’t necessarily be achieving EXS in the autumn – this doesn’t mean they aren’t on track for achieving EXS in the summer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72847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78438558_Win32_v2" id="{4C05A457-285D-454C-A9EA-F338443A797C}" vid="{298C0BDB-2F83-41C5-B87D-3BE7246FD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22ec09a4-c96f-49dc-8753-a7d4b78631d4" xsi:nil="true"/>
    <_activity xmlns="22ec09a4-c96f-49dc-8753-a7d4b78631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1AE5609FC83F4B90A5CF2526A35E2A" ma:contentTypeVersion="16" ma:contentTypeDescription="Create a new document." ma:contentTypeScope="" ma:versionID="3e7417cf1561aa9579829e53ff36c562">
  <xsd:schema xmlns:xsd="http://www.w3.org/2001/XMLSchema" xmlns:xs="http://www.w3.org/2001/XMLSchema" xmlns:p="http://schemas.microsoft.com/office/2006/metadata/properties" xmlns:ns3="22ec09a4-c96f-49dc-8753-a7d4b78631d4" xmlns:ns4="029cfb84-49a0-41f9-be40-61139ddc3b41" targetNamespace="http://schemas.microsoft.com/office/2006/metadata/properties" ma:root="true" ma:fieldsID="9a229a960483e4068db6d5206d3d41f6" ns3:_="" ns4:_="">
    <xsd:import namespace="22ec09a4-c96f-49dc-8753-a7d4b78631d4"/>
    <xsd:import namespace="029cfb84-49a0-41f9-be40-61139ddc3b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c09a4-c96f-49dc-8753-a7d4b78631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cfb84-49a0-41f9-be40-61139ddc3b4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7EB4D8-2DC8-4900-B296-3F8E8CD9E6AE}">
  <ds:schemaRefs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22ec09a4-c96f-49dc-8753-a7d4b78631d4"/>
    <ds:schemaRef ds:uri="http://schemas.openxmlformats.org/package/2006/metadata/core-properties"/>
    <ds:schemaRef ds:uri="029cfb84-49a0-41f9-be40-61139ddc3b41"/>
  </ds:schemaRefs>
</ds:datastoreItem>
</file>

<file path=customXml/itemProps2.xml><?xml version="1.0" encoding="utf-8"?>
<ds:datastoreItem xmlns:ds="http://schemas.openxmlformats.org/officeDocument/2006/customXml" ds:itemID="{A1D2ED2F-BDEE-47B8-82AA-B088E838B0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A8EED0-1676-47EE-A538-551857BE8A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ec09a4-c96f-49dc-8753-a7d4b78631d4"/>
    <ds:schemaRef ds:uri="029cfb84-49a0-41f9-be40-61139ddc3b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{CE15C6B5-1050-4C1B-BAE7-091BE5FC56AC}tf78438558_win32</Template>
  <TotalTime>58</TotalTime>
  <Words>698</Words>
  <Application>Microsoft Office PowerPoint</Application>
  <PresentationFormat>Widescreen</PresentationFormat>
  <Paragraphs>81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Sabon Next LT</vt:lpstr>
      <vt:lpstr>Office Theme</vt:lpstr>
      <vt:lpstr>Meet the teacher</vt:lpstr>
      <vt:lpstr>Y6 expectations</vt:lpstr>
      <vt:lpstr>Home learning</vt:lpstr>
      <vt:lpstr>Reading journals</vt:lpstr>
      <vt:lpstr>trips</vt:lpstr>
      <vt:lpstr>timetable</vt:lpstr>
      <vt:lpstr>RSE</vt:lpstr>
      <vt:lpstr>KS2 SATs</vt:lpstr>
      <vt:lpstr>assessment</vt:lpstr>
      <vt:lpstr>Important dates</vt:lpstr>
      <vt:lpstr>other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the teacher</dc:title>
  <dc:subject/>
  <dc:creator>Claire Tracy</dc:creator>
  <cp:lastModifiedBy>Claire Tracy</cp:lastModifiedBy>
  <cp:revision>8</cp:revision>
  <dcterms:created xsi:type="dcterms:W3CDTF">2023-09-13T13:02:07Z</dcterms:created>
  <dcterms:modified xsi:type="dcterms:W3CDTF">2023-09-25T06:54:48Z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0x0101003C1AE5609FC83F4B90A5CF2526A35E2A</vt:lpwstr>
  </property>
</Properties>
</file>