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4"/>
  </p:sldMasterIdLst>
  <p:notesMasterIdLst>
    <p:notesMasterId r:id="rId16"/>
  </p:notesMasterIdLst>
  <p:sldIdLst>
    <p:sldId id="278" r:id="rId5"/>
    <p:sldId id="300" r:id="rId6"/>
    <p:sldId id="280" r:id="rId7"/>
    <p:sldId id="295" r:id="rId8"/>
    <p:sldId id="298" r:id="rId9"/>
    <p:sldId id="299" r:id="rId10"/>
    <p:sldId id="301" r:id="rId11"/>
    <p:sldId id="302" r:id="rId12"/>
    <p:sldId id="296" r:id="rId13"/>
    <p:sldId id="297" r:id="rId14"/>
    <p:sldId id="293" r:id="rId15"/>
  </p:sldIdLst>
  <p:sldSz cx="12192000" cy="6858000"/>
  <p:notesSz cx="13716000" cy="2438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202C8F"/>
    <a:srgbClr val="FDFBF6"/>
    <a:srgbClr val="AAC4E9"/>
    <a:srgbClr val="F5CDCE"/>
    <a:srgbClr val="DF8C8C"/>
    <a:srgbClr val="D4D593"/>
    <a:srgbClr val="E6F0FE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DE4BE-CC94-4024-8F54-FA3C99AE8E16}" v="6" dt="2023-09-13T13:27:32.55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717" autoAdjust="0"/>
  </p:normalViewPr>
  <p:slideViewPr>
    <p:cSldViewPr snapToGrid="0" snapToObjects="1">
      <p:cViewPr varScale="1">
        <p:scale>
          <a:sx n="66" d="100"/>
          <a:sy n="66" d="100"/>
        </p:scale>
        <p:origin x="882" y="72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Tracy" userId="034d51ac-07f4-441b-9caa-57f9815eb2a9" providerId="ADAL" clId="{3A3DE4BE-CC94-4024-8F54-FA3C99AE8E16}"/>
    <pc:docChg chg="custSel addSld modSld sldOrd">
      <pc:chgData name="Claire Tracy" userId="034d51ac-07f4-441b-9caa-57f9815eb2a9" providerId="ADAL" clId="{3A3DE4BE-CC94-4024-8F54-FA3C99AE8E16}" dt="2023-09-13T13:32:17.571" v="2288" actId="20577"/>
      <pc:docMkLst>
        <pc:docMk/>
      </pc:docMkLst>
      <pc:sldChg chg="modSp">
        <pc:chgData name="Claire Tracy" userId="034d51ac-07f4-441b-9caa-57f9815eb2a9" providerId="ADAL" clId="{3A3DE4BE-CC94-4024-8F54-FA3C99AE8E16}" dt="2023-09-13T13:10:13.322" v="501" actId="20577"/>
        <pc:sldMkLst>
          <pc:docMk/>
          <pc:sldMk cId="979622006" sldId="280"/>
        </pc:sldMkLst>
        <pc:spChg chg="mod">
          <ac:chgData name="Claire Tracy" userId="034d51ac-07f4-441b-9caa-57f9815eb2a9" providerId="ADAL" clId="{3A3DE4BE-CC94-4024-8F54-FA3C99AE8E16}" dt="2023-09-13T13:10:13.322" v="501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modSp">
        <pc:chgData name="Claire Tracy" userId="034d51ac-07f4-441b-9caa-57f9815eb2a9" providerId="ADAL" clId="{3A3DE4BE-CC94-4024-8F54-FA3C99AE8E16}" dt="2023-09-13T13:32:12.570" v="2279" actId="20577"/>
        <pc:sldMkLst>
          <pc:docMk/>
          <pc:sldMk cId="1003962426" sldId="293"/>
        </pc:sldMkLst>
        <pc:spChg chg="mod">
          <ac:chgData name="Claire Tracy" userId="034d51ac-07f4-441b-9caa-57f9815eb2a9" providerId="ADAL" clId="{3A3DE4BE-CC94-4024-8F54-FA3C99AE8E16}" dt="2023-09-13T13:32:12.570" v="2279" actId="20577"/>
          <ac:spMkLst>
            <pc:docMk/>
            <pc:sldMk cId="1003962426" sldId="293"/>
            <ac:spMk id="3" creationId="{B787DFD8-D262-D485-B1F2-817C5A0928C5}"/>
          </ac:spMkLst>
        </pc:spChg>
      </pc:sldChg>
      <pc:sldChg chg="modSp">
        <pc:chgData name="Claire Tracy" userId="034d51ac-07f4-441b-9caa-57f9815eb2a9" providerId="ADAL" clId="{3A3DE4BE-CC94-4024-8F54-FA3C99AE8E16}" dt="2023-09-13T13:08:45.333" v="173" actId="20577"/>
        <pc:sldMkLst>
          <pc:docMk/>
          <pc:sldMk cId="2283834149" sldId="295"/>
        </pc:sldMkLst>
        <pc:spChg chg="mod">
          <ac:chgData name="Claire Tracy" userId="034d51ac-07f4-441b-9caa-57f9815eb2a9" providerId="ADAL" clId="{3A3DE4BE-CC94-4024-8F54-FA3C99AE8E16}" dt="2023-09-13T13:08:45.333" v="173" actId="20577"/>
          <ac:spMkLst>
            <pc:docMk/>
            <pc:sldMk cId="2283834149" sldId="295"/>
            <ac:spMk id="3" creationId="{1E0B8C4B-3A3C-9FD1-59FB-1666C1F09376}"/>
          </ac:spMkLst>
        </pc:spChg>
      </pc:sldChg>
      <pc:sldChg chg="modSp ord">
        <pc:chgData name="Claire Tracy" userId="034d51ac-07f4-441b-9caa-57f9815eb2a9" providerId="ADAL" clId="{3A3DE4BE-CC94-4024-8F54-FA3C99AE8E16}" dt="2023-09-13T13:29:04.037" v="1856" actId="27636"/>
        <pc:sldMkLst>
          <pc:docMk/>
          <pc:sldMk cId="3802657929" sldId="296"/>
        </pc:sldMkLst>
        <pc:spChg chg="mod">
          <ac:chgData name="Claire Tracy" userId="034d51ac-07f4-441b-9caa-57f9815eb2a9" providerId="ADAL" clId="{3A3DE4BE-CC94-4024-8F54-FA3C99AE8E16}" dt="2023-09-13T13:29:04.037" v="1856" actId="27636"/>
          <ac:spMkLst>
            <pc:docMk/>
            <pc:sldMk cId="3802657929" sldId="296"/>
            <ac:spMk id="3" creationId="{1E0B8C4B-3A3C-9FD1-59FB-1666C1F09376}"/>
          </ac:spMkLst>
        </pc:spChg>
      </pc:sldChg>
      <pc:sldChg chg="modSp">
        <pc:chgData name="Claire Tracy" userId="034d51ac-07f4-441b-9caa-57f9815eb2a9" providerId="ADAL" clId="{3A3DE4BE-CC94-4024-8F54-FA3C99AE8E16}" dt="2023-09-13T13:32:17.571" v="2288" actId="20577"/>
        <pc:sldMkLst>
          <pc:docMk/>
          <pc:sldMk cId="2483042184" sldId="297"/>
        </pc:sldMkLst>
        <pc:spChg chg="mod">
          <ac:chgData name="Claire Tracy" userId="034d51ac-07f4-441b-9caa-57f9815eb2a9" providerId="ADAL" clId="{3A3DE4BE-CC94-4024-8F54-FA3C99AE8E16}" dt="2023-09-13T13:32:17.571" v="2288" actId="20577"/>
          <ac:spMkLst>
            <pc:docMk/>
            <pc:sldMk cId="2483042184" sldId="297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09:18.574" v="290" actId="20577"/>
        <pc:sldMkLst>
          <pc:docMk/>
          <pc:sldMk cId="1523783109" sldId="298"/>
        </pc:sldMkLst>
        <pc:spChg chg="mod">
          <ac:chgData name="Claire Tracy" userId="034d51ac-07f4-441b-9caa-57f9815eb2a9" providerId="ADAL" clId="{3A3DE4BE-CC94-4024-8F54-FA3C99AE8E16}" dt="2023-09-13T13:08:02.199" v="9" actId="20577"/>
          <ac:spMkLst>
            <pc:docMk/>
            <pc:sldMk cId="1523783109" sldId="298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09:18.574" v="290" actId="20577"/>
          <ac:spMkLst>
            <pc:docMk/>
            <pc:sldMk cId="1523783109" sldId="298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10:01.301" v="495" actId="20577"/>
        <pc:sldMkLst>
          <pc:docMk/>
          <pc:sldMk cId="3018756970" sldId="299"/>
        </pc:sldMkLst>
        <pc:spChg chg="mod">
          <ac:chgData name="Claire Tracy" userId="034d51ac-07f4-441b-9caa-57f9815eb2a9" providerId="ADAL" clId="{3A3DE4BE-CC94-4024-8F54-FA3C99AE8E16}" dt="2023-09-13T13:08:07.245" v="13" actId="20577"/>
          <ac:spMkLst>
            <pc:docMk/>
            <pc:sldMk cId="3018756970" sldId="299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10:01.301" v="495" actId="20577"/>
          <ac:spMkLst>
            <pc:docMk/>
            <pc:sldMk cId="3018756970" sldId="299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11:20.770" v="767" actId="20577"/>
        <pc:sldMkLst>
          <pc:docMk/>
          <pc:sldMk cId="272782961" sldId="300"/>
        </pc:sldMkLst>
        <pc:spChg chg="mod">
          <ac:chgData name="Claire Tracy" userId="034d51ac-07f4-441b-9caa-57f9815eb2a9" providerId="ADAL" clId="{3A3DE4BE-CC94-4024-8F54-FA3C99AE8E16}" dt="2023-09-13T13:10:29.630" v="523" actId="20577"/>
          <ac:spMkLst>
            <pc:docMk/>
            <pc:sldMk cId="272782961" sldId="300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11:20.770" v="767" actId="20577"/>
          <ac:spMkLst>
            <pc:docMk/>
            <pc:sldMk cId="272782961" sldId="300"/>
            <ac:spMk id="3" creationId="{1E0B8C4B-3A3C-9FD1-59FB-1666C1F09376}"/>
          </ac:spMkLst>
        </pc:spChg>
      </pc:sldChg>
      <pc:sldChg chg="modSp add">
        <pc:chgData name="Claire Tracy" userId="034d51ac-07f4-441b-9caa-57f9815eb2a9" providerId="ADAL" clId="{3A3DE4BE-CC94-4024-8F54-FA3C99AE8E16}" dt="2023-09-13T13:31:46.565" v="2278" actId="20577"/>
        <pc:sldMkLst>
          <pc:docMk/>
          <pc:sldMk cId="1980166918" sldId="301"/>
        </pc:sldMkLst>
        <pc:spChg chg="mod">
          <ac:chgData name="Claire Tracy" userId="034d51ac-07f4-441b-9caa-57f9815eb2a9" providerId="ADAL" clId="{3A3DE4BE-CC94-4024-8F54-FA3C99AE8E16}" dt="2023-09-13T13:27:36.826" v="1648" actId="20577"/>
          <ac:spMkLst>
            <pc:docMk/>
            <pc:sldMk cId="1980166918" sldId="301"/>
            <ac:spMk id="2" creationId="{4A940BC6-9DA0-FB4D-8879-DC8B3958C07C}"/>
          </ac:spMkLst>
        </pc:spChg>
        <pc:spChg chg="mod">
          <ac:chgData name="Claire Tracy" userId="034d51ac-07f4-441b-9caa-57f9815eb2a9" providerId="ADAL" clId="{3A3DE4BE-CC94-4024-8F54-FA3C99AE8E16}" dt="2023-09-13T13:31:46.565" v="2278" actId="20577"/>
          <ac:spMkLst>
            <pc:docMk/>
            <pc:sldMk cId="1980166918" sldId="301"/>
            <ac:spMk id="3" creationId="{1E0B8C4B-3A3C-9FD1-59FB-1666C1F093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06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62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8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4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Delete</a:t>
            </a:r>
            <a:r>
              <a:rPr lang="en-GB" baseline="0" dirty="0" smtClean="0"/>
              <a:t> the withdrawal part for other year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551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Alter as appropriate</a:t>
            </a:r>
            <a:r>
              <a:rPr lang="en-GB" baseline="0" dirty="0" smtClean="0"/>
              <a:t> for your year group </a:t>
            </a:r>
            <a:endParaRPr lang="en-GB" dirty="0" smtClean="0"/>
          </a:p>
          <a:p>
            <a:r>
              <a:rPr lang="en-GB" dirty="0" smtClean="0"/>
              <a:t>Y1 – Phonics</a:t>
            </a:r>
          </a:p>
          <a:p>
            <a:r>
              <a:rPr lang="en-GB" dirty="0" smtClean="0"/>
              <a:t>Y4 - MTC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170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8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522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7787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457200"/>
            <a:ext cx="987552" cy="274320"/>
          </a:xfrm>
        </p:spPr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5161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rm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9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1172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8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7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7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663" r:id="rId12"/>
    <p:sldLayoutId id="2147483664" r:id="rId13"/>
    <p:sldLayoutId id="2147483667" r:id="rId14"/>
    <p:sldLayoutId id="2147483668" r:id="rId15"/>
    <p:sldLayoutId id="2147483669" r:id="rId16"/>
    <p:sldLayoutId id="2147483673" r:id="rId17"/>
    <p:sldLayoutId id="2147483670" r:id="rId18"/>
    <p:sldLayoutId id="2147483671" r:id="rId19"/>
    <p:sldLayoutId id="2147483655" r:id="rId20"/>
    <p:sldLayoutId id="2147483674" r:id="rId21"/>
    <p:sldLayoutId id="2147483654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schoolrun.com/year-4-multiplication-tables-check-mtc-explaine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Year </a:t>
            </a:r>
            <a:r>
              <a:rPr lang="en-US" sz="4400" dirty="0" smtClean="0"/>
              <a:t>4 Swallows</a:t>
            </a:r>
            <a:endParaRPr lang="en-US" sz="4400" dirty="0"/>
          </a:p>
          <a:p>
            <a:r>
              <a:rPr lang="en-US" sz="4400" dirty="0"/>
              <a:t>Miss </a:t>
            </a:r>
            <a:r>
              <a:rPr lang="en-US" sz="4400" dirty="0" smtClean="0"/>
              <a:t>Fuller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52" y="1232452"/>
            <a:ext cx="10199236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See school website for any important info</a:t>
            </a:r>
            <a:r>
              <a:rPr lang="en-US" sz="3000" dirty="0" smtClean="0"/>
              <a:t>, including 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Please </a:t>
            </a:r>
            <a:r>
              <a:rPr lang="en-US" sz="3000" dirty="0" smtClean="0"/>
              <a:t>contact </a:t>
            </a:r>
            <a:r>
              <a:rPr lang="en-US" sz="3000" dirty="0"/>
              <a:t>me via the school </a:t>
            </a:r>
            <a:r>
              <a:rPr lang="en-US" sz="3000" dirty="0" smtClean="0"/>
              <a:t>office if needed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304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396" y="285726"/>
            <a:ext cx="6766560" cy="768096"/>
          </a:xfrm>
        </p:spPr>
        <p:txBody>
          <a:bodyPr/>
          <a:lstStyle/>
          <a:p>
            <a:r>
              <a:rPr lang="en-US" dirty="0" smtClean="0"/>
              <a:t>Y4 </a:t>
            </a:r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1232452"/>
            <a:ext cx="10491467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High </a:t>
            </a:r>
            <a:r>
              <a:rPr lang="en-US" sz="3000" dirty="0"/>
              <a:t>expectations of behaviour and learning – following 6Rs, being good role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More </a:t>
            </a:r>
            <a:r>
              <a:rPr lang="en-US" sz="3000" dirty="0"/>
              <a:t>independence </a:t>
            </a:r>
            <a:r>
              <a:rPr lang="en-US" sz="3000" dirty="0" smtClean="0"/>
              <a:t>e.g. having resources (pens, pencils, </a:t>
            </a:r>
            <a:r>
              <a:rPr lang="en-US" sz="3000" dirty="0" err="1" smtClean="0"/>
              <a:t>etc</a:t>
            </a:r>
            <a:r>
              <a:rPr lang="en-US" sz="3000" dirty="0" smtClean="0"/>
              <a:t> ready for lessons)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Handwriting – pen licence by the end of the year. 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Basics embedded – full stops and capital letters are a minimum!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Times tables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278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Home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705" y="1232452"/>
            <a:ext cx="10180383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Children should </a:t>
            </a:r>
            <a:r>
              <a:rPr lang="en-US" sz="3000" dirty="0" smtClean="0"/>
              <a:t>be </a:t>
            </a:r>
            <a:r>
              <a:rPr lang="en-US" sz="3000" dirty="0"/>
              <a:t>reading at home </a:t>
            </a:r>
            <a:r>
              <a:rPr lang="en-US" sz="3000" b="1" dirty="0" smtClean="0"/>
              <a:t>daily – ideally to an adult. 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It </a:t>
            </a:r>
            <a:r>
              <a:rPr lang="en-US" sz="3000" dirty="0"/>
              <a:t>will be set on a Thursday and due in on </a:t>
            </a:r>
            <a:r>
              <a:rPr lang="en-US" sz="3000" dirty="0" smtClean="0"/>
              <a:t>the following Wednesday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Can </a:t>
            </a:r>
            <a:r>
              <a:rPr lang="en-US" sz="3000" dirty="0"/>
              <a:t>access via Seesaw 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 smtClean="0"/>
              <a:t>MyMaths</a:t>
            </a:r>
            <a:r>
              <a:rPr lang="en-US" sz="3000" dirty="0"/>
              <a:t>, spellings </a:t>
            </a:r>
            <a:r>
              <a:rPr lang="en-US" sz="3000" dirty="0" smtClean="0"/>
              <a:t>(test will be on a Wednesday)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Times tables </a:t>
            </a:r>
            <a:r>
              <a:rPr lang="en-US" sz="3000" dirty="0" err="1" smtClean="0"/>
              <a:t>rockstars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Trips and visitors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232452"/>
            <a:ext cx="10529175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Victory Fields </a:t>
            </a:r>
            <a:r>
              <a:rPr lang="en-US" sz="3000" dirty="0" smtClean="0"/>
              <a:t>– October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Wellbeing and nature study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Will be </a:t>
            </a:r>
            <a:r>
              <a:rPr lang="en-US" sz="3000" dirty="0"/>
              <a:t>other local trips or a whole school trip at some point</a:t>
            </a:r>
          </a:p>
        </p:txBody>
      </p:sp>
    </p:spTree>
    <p:extLst>
      <p:ext uri="{BB962C8B-B14F-4D97-AF65-F5344CB8AC3E}">
        <p14:creationId xmlns:p14="http://schemas.microsoft.com/office/powerpoint/2010/main" val="228383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206" y="1232452"/>
            <a:ext cx="10566882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PE </a:t>
            </a:r>
            <a:r>
              <a:rPr lang="en-US" sz="3000" dirty="0" smtClean="0"/>
              <a:t>Monday and Tuesday – </a:t>
            </a:r>
            <a:r>
              <a:rPr lang="en-US" sz="3000" dirty="0"/>
              <a:t>come in in PE </a:t>
            </a:r>
            <a:r>
              <a:rPr lang="en-US" sz="3000" dirty="0" smtClean="0"/>
              <a:t>kit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Do not wear a hoodie any other day please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Swimming on Wednesdays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Gates open at 8.35 and it is important that children are in school as promptly as possible as we start our learning during soft start.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2378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232452"/>
            <a:ext cx="10378346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Relationships and sex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Policy and coverage on school website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 letter will go home before we teach this as parents have the legal right to withdraw children if they would like</a:t>
            </a:r>
          </a:p>
        </p:txBody>
      </p:sp>
    </p:spTree>
    <p:extLst>
      <p:ext uri="{BB962C8B-B14F-4D97-AF65-F5344CB8AC3E}">
        <p14:creationId xmlns:p14="http://schemas.microsoft.com/office/powerpoint/2010/main" val="301875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 smtClean="0"/>
              <a:t>Y4 times tables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1232452"/>
            <a:ext cx="10218090" cy="469082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Will </a:t>
            </a:r>
            <a:r>
              <a:rPr lang="en-US" sz="3000" dirty="0"/>
              <a:t>do </a:t>
            </a:r>
            <a:r>
              <a:rPr lang="en-US" sz="3000" dirty="0" smtClean="0"/>
              <a:t>extra </a:t>
            </a:r>
            <a:r>
              <a:rPr lang="en-US" sz="3000" dirty="0"/>
              <a:t>practice in the spring/ summer term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No </a:t>
            </a:r>
            <a:r>
              <a:rPr lang="en-US" sz="3000" dirty="0" smtClean="0"/>
              <a:t>pressure for children!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0" indent="0">
              <a:buNone/>
            </a:pPr>
            <a:r>
              <a:rPr lang="en-GB" dirty="0"/>
              <a:t>The multiplication tables check will take place from Monday 3 June 2024. The MTC is an on-screen check consisting of 25 times tables questions, which means it will be completed on a computer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sz="3000" dirty="0">
                <a:hlinkClick r:id="rId3"/>
              </a:rPr>
              <a:t>https://</a:t>
            </a:r>
            <a:r>
              <a:rPr lang="en-US" sz="3000" dirty="0" smtClean="0">
                <a:hlinkClick r:id="rId3"/>
              </a:rPr>
              <a:t>www.theschoolrun.com/year-4-multiplication-tables-check-mtc-explained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8016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1232451"/>
            <a:ext cx="10548028" cy="534291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 carry out assessments in school at the end of Autumn, Spring and Summer Terms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We will report to parents after Christmas, after Easter and in the summer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After Christmas and Easter, this will just be a printout of where your child is in relation to age-related expectations:</a:t>
            </a:r>
          </a:p>
          <a:p>
            <a:pPr marL="1143000" lvl="1" indent="-457200"/>
            <a:r>
              <a:rPr lang="en-US" sz="3000" dirty="0" smtClean="0"/>
              <a:t>WTS – working towards the expected standard</a:t>
            </a:r>
          </a:p>
          <a:p>
            <a:pPr marL="1143000" lvl="1" indent="-457200"/>
            <a:r>
              <a:rPr lang="en-US" sz="3000" dirty="0" smtClean="0"/>
              <a:t>EXS – working at the age-related expected standard</a:t>
            </a:r>
          </a:p>
          <a:p>
            <a:pPr marL="1143000" lvl="1" indent="-457200"/>
            <a:r>
              <a:rPr lang="en-US" sz="3000" dirty="0" smtClean="0"/>
              <a:t>GDS – working at greater depth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 the summer term, this will be a full written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Children start a new set of objectives each year, so they won’t necessarily be achieving EXS in the autumn – this doesn’t mean they aren’t on track for achieving EXS in the summer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7284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210312"/>
            <a:ext cx="6766560" cy="768096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528" y="1232452"/>
            <a:ext cx="6766560" cy="541523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5</a:t>
            </a:r>
            <a:r>
              <a:rPr lang="en-US" sz="3000" baseline="30000" dirty="0"/>
              <a:t>th</a:t>
            </a:r>
            <a:r>
              <a:rPr lang="en-US" sz="3000" dirty="0"/>
              <a:t> October: whole school </a:t>
            </a:r>
            <a:r>
              <a:rPr lang="en-US" sz="3000" dirty="0" smtClean="0"/>
              <a:t>flu </a:t>
            </a:r>
            <a:r>
              <a:rPr lang="en-US" sz="3000" dirty="0"/>
              <a:t>immunisation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10</a:t>
            </a:r>
            <a:r>
              <a:rPr lang="en-US" sz="3000" baseline="30000" dirty="0"/>
              <a:t>th</a:t>
            </a:r>
            <a:r>
              <a:rPr lang="en-US" sz="3000" dirty="0"/>
              <a:t> October: school photographs (individual)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18</a:t>
            </a:r>
            <a:r>
              <a:rPr lang="en-US" sz="3000" baseline="30000" dirty="0"/>
              <a:t>th</a:t>
            </a:r>
            <a:r>
              <a:rPr lang="en-US" sz="3000" dirty="0"/>
              <a:t> October 9.30am: Harvest Service in church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10</a:t>
            </a:r>
            <a:r>
              <a:rPr lang="en-US" sz="3000" baseline="30000" dirty="0"/>
              <a:t>th</a:t>
            </a:r>
            <a:r>
              <a:rPr lang="en-US" sz="3000" dirty="0"/>
              <a:t> November 10.45am: Remembrance Day service in playground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</a:t>
            </a:r>
            <a:r>
              <a:rPr lang="en-US" sz="3000" dirty="0"/>
              <a:t>November 2-4.30: work viewing afternoon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</a:t>
            </a:r>
            <a:r>
              <a:rPr lang="en-US" sz="3000" baseline="30000" dirty="0"/>
              <a:t>st</a:t>
            </a:r>
            <a:r>
              <a:rPr lang="en-US" sz="3000" dirty="0"/>
              <a:t> December 10am: KS2 tree trimming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13</a:t>
            </a:r>
            <a:r>
              <a:rPr lang="en-US" sz="3000" baseline="30000" dirty="0"/>
              <a:t>th</a:t>
            </a:r>
            <a:r>
              <a:rPr lang="en-US" sz="3000" dirty="0"/>
              <a:t> December 1.30pm: Church Christmas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Tuesday 6</a:t>
            </a:r>
            <a:r>
              <a:rPr lang="en-US" sz="3000" baseline="30000" dirty="0"/>
              <a:t>th</a:t>
            </a:r>
            <a:r>
              <a:rPr lang="en-US" sz="3000" dirty="0"/>
              <a:t> and Thursday 8</a:t>
            </a:r>
            <a:r>
              <a:rPr lang="en-US" sz="3000" baseline="30000" dirty="0"/>
              <a:t>th</a:t>
            </a:r>
            <a:r>
              <a:rPr lang="en-US" sz="3000" dirty="0"/>
              <a:t> February: parent meetings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r>
              <a:rPr lang="en-US" sz="3000" dirty="0"/>
              <a:t>March 1.30pm: Easter Church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30</a:t>
            </a:r>
            <a:r>
              <a:rPr lang="en-US" sz="3000" baseline="30000" dirty="0"/>
              <a:t>th</a:t>
            </a:r>
            <a:r>
              <a:rPr lang="en-US" sz="3000" dirty="0"/>
              <a:t> April 2-4.30pm: work viewing afternoon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11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</a:t>
            </a:r>
            <a:r>
              <a:rPr lang="en-US" sz="3000" dirty="0"/>
              <a:t>July 9.30am: KS2 sports </a:t>
            </a:r>
            <a:r>
              <a:rPr lang="en-US" sz="3000" dirty="0" smtClean="0"/>
              <a:t>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24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July 9.30am – leavers’ service in church 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 txBox="1">
            <a:spLocks/>
          </p:cNvSpPr>
          <p:nvPr/>
        </p:nvSpPr>
        <p:spPr>
          <a:xfrm>
            <a:off x="247007" y="930379"/>
            <a:ext cx="3175462" cy="40150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We try our best to keep these dates, but sometimes we have to make changes for reasons out of our control – this will always be communicated as early as we can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265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A320C6C95B342937E5091725939A0" ma:contentTypeVersion="14" ma:contentTypeDescription="Create a new document." ma:contentTypeScope="" ma:versionID="3c5e413f6cae9c0ad03a8ed45713cff2">
  <xsd:schema xmlns:xsd="http://www.w3.org/2001/XMLSchema" xmlns:xs="http://www.w3.org/2001/XMLSchema" xmlns:p="http://schemas.microsoft.com/office/2006/metadata/properties" xmlns:ns2="9b0aa1bb-047d-43aa-9db2-5dc2b54a8373" xmlns:ns3="b64ef786-5320-409a-84ea-892bbe30561c" targetNamespace="http://schemas.microsoft.com/office/2006/metadata/properties" ma:root="true" ma:fieldsID="143f50ee7a0773fb2eb6602bf8e2cc94" ns2:_="" ns3:_="">
    <xsd:import namespace="9b0aa1bb-047d-43aa-9db2-5dc2b54a8373"/>
    <xsd:import namespace="b64ef786-5320-409a-84ea-892bbe305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aa1bb-047d-43aa-9db2-5dc2b54a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316ca4a-d227-43c7-9a58-5179a2bc29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ef786-5320-409a-84ea-892bbe3056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be9a93-2bc8-4333-aad3-da94f4cca7a6}" ma:internalName="TaxCatchAll" ma:showField="CatchAllData" ma:web="b64ef786-5320-409a-84ea-892bbe305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4ef786-5320-409a-84ea-892bbe30561c" xsi:nil="true"/>
    <lcf76f155ced4ddcb4097134ff3c332f xmlns="9b0aa1bb-047d-43aa-9db2-5dc2b54a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C7FE63-425C-4CA7-9240-E6E9BB11A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aa1bb-047d-43aa-9db2-5dc2b54a8373"/>
    <ds:schemaRef ds:uri="b64ef786-5320-409a-84ea-892bbe305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D2ED2F-BDEE-47B8-82AA-B088E838B0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EB4D8-2DC8-4900-B296-3F8E8CD9E6AE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64ef786-5320-409a-84ea-892bbe30561c"/>
    <ds:schemaRef ds:uri="http://schemas.microsoft.com/office/2006/metadata/properties"/>
    <ds:schemaRef ds:uri="http://purl.org/dc/elements/1.1/"/>
    <ds:schemaRef ds:uri="9b0aa1bb-047d-43aa-9db2-5dc2b54a8373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596</Words>
  <Application>Microsoft Office PowerPoint</Application>
  <PresentationFormat>Widescreen</PresentationFormat>
  <Paragraphs>71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Meet the teacher</vt:lpstr>
      <vt:lpstr>Y4 expectations</vt:lpstr>
      <vt:lpstr>Home learning</vt:lpstr>
      <vt:lpstr>Trips and visitors</vt:lpstr>
      <vt:lpstr>Timetable</vt:lpstr>
      <vt:lpstr>RSE</vt:lpstr>
      <vt:lpstr>Y4 times tables </vt:lpstr>
      <vt:lpstr>Assessment</vt:lpstr>
      <vt:lpstr>Important dates</vt:lpstr>
      <vt:lpstr>Other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subject/>
  <dc:creator>Claire Tracy</dc:creator>
  <cp:lastModifiedBy>Lara-Jane Fuller</cp:lastModifiedBy>
  <cp:revision>10</cp:revision>
  <dcterms:created xsi:type="dcterms:W3CDTF">2023-09-13T13:02:07Z</dcterms:created>
  <dcterms:modified xsi:type="dcterms:W3CDTF">2023-09-26T07:14:37Z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0x0101001B0A320C6C95B342937E5091725939A0</vt:lpwstr>
  </property>
  <property fmtid="{D5CDD505-2E9C-101B-9397-08002B2CF9AE}" pid="3" name="MediaServiceImageTags">
    <vt:lpwstr/>
  </property>
</Properties>
</file>