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7"/>
  </p:notesMasterIdLst>
  <p:sldIdLst>
    <p:sldId id="278" r:id="rId5"/>
    <p:sldId id="300" r:id="rId6"/>
    <p:sldId id="280" r:id="rId7"/>
    <p:sldId id="294" r:id="rId8"/>
    <p:sldId id="295" r:id="rId9"/>
    <p:sldId id="298" r:id="rId10"/>
    <p:sldId id="299" r:id="rId11"/>
    <p:sldId id="301" r:id="rId12"/>
    <p:sldId id="302" r:id="rId13"/>
    <p:sldId id="296" r:id="rId14"/>
    <p:sldId id="297" r:id="rId15"/>
    <p:sldId id="293" r:id="rId1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DE4BE-CC94-4024-8F54-FA3C99AE8E16}" v="6" dt="2023-09-13T13:27:32.55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717" autoAdjust="0"/>
  </p:normalViewPr>
  <p:slideViewPr>
    <p:cSldViewPr snapToGrid="0" snapToObjects="1">
      <p:cViewPr varScale="1">
        <p:scale>
          <a:sx n="32" d="100"/>
          <a:sy n="32" d="100"/>
        </p:scale>
        <p:origin x="884" y="2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Alter as appropriate</a:t>
            </a:r>
            <a:r>
              <a:rPr lang="en-GB" baseline="0" dirty="0"/>
              <a:t> for your year group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06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 as appropriate</a:t>
            </a:r>
            <a:r>
              <a:rPr lang="en-GB" baseline="0" dirty="0"/>
              <a:t> for your year group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62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KS1, Y3 and 4 – reading record</a:t>
            </a:r>
            <a:r>
              <a:rPr lang="en-GB" baseline="0" dirty="0"/>
              <a:t> info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01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 as appropriate</a:t>
            </a:r>
            <a:r>
              <a:rPr lang="en-GB" baseline="0" dirty="0"/>
              <a:t> for your year group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28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 as appropriate</a:t>
            </a:r>
            <a:r>
              <a:rPr lang="en-GB" baseline="0" dirty="0"/>
              <a:t> for your year group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74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Delete</a:t>
            </a:r>
            <a:r>
              <a:rPr lang="en-GB" baseline="0" dirty="0"/>
              <a:t> the withdrawal part for other year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55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 as appropriate</a:t>
            </a:r>
            <a:r>
              <a:rPr lang="en-GB" baseline="0" dirty="0"/>
              <a:t> for your year group </a:t>
            </a:r>
            <a:endParaRPr lang="en-GB" dirty="0"/>
          </a:p>
          <a:p>
            <a:r>
              <a:rPr lang="en-GB" dirty="0"/>
              <a:t>Y1 – Phonics</a:t>
            </a:r>
          </a:p>
          <a:p>
            <a:r>
              <a:rPr lang="en-GB" dirty="0"/>
              <a:t>Y4 - MTC</a:t>
            </a:r>
          </a:p>
        </p:txBody>
      </p:sp>
    </p:spTree>
    <p:extLst>
      <p:ext uri="{BB962C8B-B14F-4D97-AF65-F5344CB8AC3E}">
        <p14:creationId xmlns:p14="http://schemas.microsoft.com/office/powerpoint/2010/main" val="293117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48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0"/>
            <a:ext cx="5385816" cy="1491916"/>
          </a:xfrm>
        </p:spPr>
        <p:txBody>
          <a:bodyPr/>
          <a:lstStyle/>
          <a:p>
            <a:r>
              <a:rPr lang="en-US" dirty="0"/>
              <a:t>Meet the 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1323474"/>
            <a:ext cx="3928230" cy="4635366"/>
          </a:xfrm>
        </p:spPr>
        <p:txBody>
          <a:bodyPr/>
          <a:lstStyle/>
          <a:p>
            <a:r>
              <a:rPr lang="en-US" dirty="0"/>
              <a:t>Robin class - Reception</a:t>
            </a:r>
          </a:p>
          <a:p>
            <a:r>
              <a:rPr lang="en-US" dirty="0"/>
              <a:t>Mrs Tiley/ Mrs Field(Thurs)</a:t>
            </a:r>
          </a:p>
          <a:p>
            <a:r>
              <a:rPr lang="en-US" dirty="0"/>
              <a:t>Teaching partners</a:t>
            </a:r>
          </a:p>
          <a:p>
            <a:r>
              <a:rPr lang="en-US" dirty="0"/>
              <a:t>Miss Pinder-White</a:t>
            </a:r>
          </a:p>
          <a:p>
            <a:r>
              <a:rPr lang="en-US" dirty="0"/>
              <a:t>Miss Ashleigh</a:t>
            </a:r>
          </a:p>
          <a:p>
            <a:r>
              <a:rPr lang="en-US" dirty="0" err="1"/>
              <a:t>Mrs</a:t>
            </a:r>
            <a:r>
              <a:rPr lang="en-US" dirty="0"/>
              <a:t> Wyatt</a:t>
            </a:r>
          </a:p>
          <a:p>
            <a:r>
              <a:rPr lang="en-US"/>
              <a:t>Mrs </a:t>
            </a:r>
            <a:r>
              <a:rPr lang="en-US" smtClean="0"/>
              <a:t>Watkinson </a:t>
            </a:r>
            <a:endParaRPr lang="en-US" dirty="0"/>
          </a:p>
          <a:p>
            <a:r>
              <a:rPr lang="en-US" dirty="0"/>
              <a:t>PPA cover- Mrs Williams (Weds pm)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Important dates this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541523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17</a:t>
            </a:r>
            <a:r>
              <a:rPr lang="en-US" sz="3000" baseline="30000" dirty="0"/>
              <a:t>th</a:t>
            </a:r>
            <a:r>
              <a:rPr lang="en-US" sz="3000" dirty="0"/>
              <a:t> September: whole school flu immunisation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8</a:t>
            </a:r>
            <a:r>
              <a:rPr lang="en-US" sz="3000" baseline="30000" dirty="0"/>
              <a:t>th</a:t>
            </a:r>
            <a:r>
              <a:rPr lang="en-US" sz="3000" dirty="0"/>
              <a:t> October: school photographs (individual)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15</a:t>
            </a:r>
            <a:r>
              <a:rPr lang="en-US" sz="3000" baseline="30000" dirty="0"/>
              <a:t>th</a:t>
            </a:r>
            <a:r>
              <a:rPr lang="en-US" sz="3000" dirty="0"/>
              <a:t> October school trip to </a:t>
            </a:r>
            <a:r>
              <a:rPr lang="en-US" sz="3000" dirty="0" err="1"/>
              <a:t>Bekonscot</a:t>
            </a:r>
            <a:r>
              <a:rPr lang="en-US" sz="3000" dirty="0"/>
              <a:t> model village, Beaconsfield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23rd October 9.30am: Harvest Service in church, parents welcome to attend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11</a:t>
            </a:r>
            <a:r>
              <a:rPr lang="en-US" sz="3000" baseline="30000" dirty="0"/>
              <a:t>th</a:t>
            </a:r>
            <a:r>
              <a:rPr lang="en-US" sz="3000" dirty="0"/>
              <a:t> November 10.45am: Remembrance Day service in playground, parents welcome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19</a:t>
            </a:r>
            <a:r>
              <a:rPr lang="en-US" sz="3000" baseline="30000" dirty="0"/>
              <a:t>th</a:t>
            </a:r>
            <a:r>
              <a:rPr lang="en-US" sz="3000" dirty="0"/>
              <a:t> November provisional trip to Pizza Express, </a:t>
            </a:r>
            <a:r>
              <a:rPr lang="en-US" sz="3000" dirty="0" err="1"/>
              <a:t>Bracknell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25</a:t>
            </a:r>
            <a:r>
              <a:rPr lang="en-US" sz="3000" baseline="30000" dirty="0"/>
              <a:t>th</a:t>
            </a:r>
            <a:r>
              <a:rPr lang="en-US" sz="3000" dirty="0"/>
              <a:t> November art gallery in Cordes Hall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2nd December 10am: KS1 tree trimming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17</a:t>
            </a:r>
            <a:r>
              <a:rPr lang="en-US" sz="3000" baseline="30000" dirty="0"/>
              <a:t>th</a:t>
            </a:r>
            <a:r>
              <a:rPr lang="en-US" sz="3000" dirty="0"/>
              <a:t> December YR/1 Nativity am, parents welcome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20</a:t>
            </a:r>
            <a:r>
              <a:rPr lang="en-US" sz="3000" baseline="30000" dirty="0"/>
              <a:t>th</a:t>
            </a:r>
            <a:r>
              <a:rPr lang="en-US" sz="3000" dirty="0"/>
              <a:t> December end of autumn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7</a:t>
            </a:r>
            <a:r>
              <a:rPr lang="en-US" sz="3000" baseline="30000" dirty="0"/>
              <a:t>th</a:t>
            </a:r>
            <a:r>
              <a:rPr lang="en-US" sz="3000" dirty="0"/>
              <a:t> January spring term starts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 txBox="1">
            <a:spLocks/>
          </p:cNvSpPr>
          <p:nvPr/>
        </p:nvSpPr>
        <p:spPr>
          <a:xfrm>
            <a:off x="116378" y="1321724"/>
            <a:ext cx="3175462" cy="4015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We try our best to keep these dates, but sometimes we have to make changes for reasons out of our control – this will always be communicated as early as we can</a:t>
            </a:r>
          </a:p>
        </p:txBody>
      </p:sp>
    </p:spTree>
    <p:extLst>
      <p:ext uri="{BB962C8B-B14F-4D97-AF65-F5344CB8AC3E}">
        <p14:creationId xmlns:p14="http://schemas.microsoft.com/office/powerpoint/2010/main" val="380265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See school website via </a:t>
            </a:r>
            <a:r>
              <a:rPr lang="en-US" sz="3000" dirty="0" err="1"/>
              <a:t>eschools</a:t>
            </a:r>
            <a:r>
              <a:rPr lang="en-US" sz="3000" dirty="0"/>
              <a:t> for any important info,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Please contact me via the school office if you ever need to clarify matters individually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class rep can email me to ask me any specific questions to share with you via What’s App</a:t>
            </a:r>
          </a:p>
        </p:txBody>
      </p:sp>
    </p:spTree>
    <p:extLst>
      <p:ext uri="{BB962C8B-B14F-4D97-AF65-F5344CB8AC3E}">
        <p14:creationId xmlns:p14="http://schemas.microsoft.com/office/powerpoint/2010/main" val="248304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-360947"/>
            <a:ext cx="6766560" cy="1804736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Early Years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562554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Early Years Foundation Stage curriculum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Areas of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Personal, Social and Emotional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Communication and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Physical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Literacy includes comprehension, word reading and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Maths</a:t>
            </a:r>
            <a:r>
              <a:rPr lang="en-US" sz="2400" dirty="0"/>
              <a:t> including number and numerical 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Understanding The World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Expressive Arts and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These areas are fundamental to success in Year 1</a:t>
            </a:r>
          </a:p>
        </p:txBody>
      </p:sp>
    </p:spTree>
    <p:extLst>
      <p:ext uri="{BB962C8B-B14F-4D97-AF65-F5344CB8AC3E}">
        <p14:creationId xmlns:p14="http://schemas.microsoft.com/office/powerpoint/2010/main" val="27278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At this stage, the children will have a pre reading skills book, a book without words to describe the events, characters, settings and make inference to other books and their own experiences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Our reading and phonics scheme 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Read, Write Inc. There are 4 class phonics lessons a week learning a new sound each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Sound blending books will follow when the children can segment and blend CVC word  p-a-n = pan   c-a-t =cat using Fred talk Digraphs are introduced </a:t>
            </a:r>
            <a:r>
              <a:rPr lang="en-US" sz="3000" dirty="0" err="1"/>
              <a:t>th</a:t>
            </a:r>
            <a:r>
              <a:rPr lang="en-US" sz="3000" dirty="0"/>
              <a:t>, </a:t>
            </a:r>
            <a:r>
              <a:rPr lang="en-US" sz="3000" dirty="0" err="1"/>
              <a:t>ch</a:t>
            </a:r>
            <a:r>
              <a:rPr lang="en-US" sz="3000" dirty="0"/>
              <a:t>, </a:t>
            </a:r>
            <a:r>
              <a:rPr lang="en-US" sz="3000" dirty="0" err="1"/>
              <a:t>sh</a:t>
            </a:r>
            <a:r>
              <a:rPr lang="en-US" sz="3000" dirty="0"/>
              <a:t>  for blending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These early skills will follow to read short sentences initially when they move through the reading 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Each day the children will encounter red words that cannot be sounded out phonetically   the, I, go, no, said, me, my,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 I will send home log in details for Reading Eggs to access online books to red at home.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1283208"/>
          </a:xfrm>
        </p:spPr>
        <p:txBody>
          <a:bodyPr/>
          <a:lstStyle/>
          <a:p>
            <a:r>
              <a:rPr lang="en-US" dirty="0"/>
              <a:t>How you can help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493520"/>
            <a:ext cx="6766560" cy="504444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Share the book 2-3 times, repetition is essential to become a good reader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Look at environmental print – signs, displays, magazines to 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Encourage children to write at home, letters, on post it notes, lists for shopping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Use real coins and look at the value for early addition and subtraction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Counting objects in sets to 10 and go back to check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Encourage conversation to ensure that the children are hearing sounds in words clearly for early spelling</a:t>
            </a:r>
          </a:p>
        </p:txBody>
      </p:sp>
    </p:spTree>
    <p:extLst>
      <p:ext uri="{BB962C8B-B14F-4D97-AF65-F5344CB8AC3E}">
        <p14:creationId xmlns:p14="http://schemas.microsoft.com/office/powerpoint/2010/main" val="264209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How can you help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Help children to address their own toileting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Help them to learn to do zips and buttons on their clothes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Cutting up their own food to eat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Read books from your library and bookshelf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 </a:t>
            </a:r>
            <a:r>
              <a:rPr lang="en-US" sz="3000" b="1" dirty="0"/>
              <a:t>optional</a:t>
            </a:r>
            <a:r>
              <a:rPr lang="en-US" sz="3000" dirty="0"/>
              <a:t> brain builder task will be set every half term which can be completed, it is a focus for sharing an activity at home</a:t>
            </a:r>
          </a:p>
        </p:txBody>
      </p:sp>
    </p:spTree>
    <p:extLst>
      <p:ext uri="{BB962C8B-B14F-4D97-AF65-F5344CB8AC3E}">
        <p14:creationId xmlns:p14="http://schemas.microsoft.com/office/powerpoint/2010/main" val="228383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      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copy of the timetable to here to pick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PE Wednesday morning– come in in PE kit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Library on Tuesday, please return the book weekly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Reading/ sound wallets go home on Wednesday, please keep in the book bag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Gates open at 8.35 and it is important that children are in school as promptly to take the register and go to assembly or collective worship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378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             RSE/RE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Relationships and sex education relevant later in Key Stage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As a church school we follow the Discovery RE scheme and this term it focuses on What makes people special?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 say a daily class and school prayer and The Lord’s Prayer in collective worship. Children may participate if they would like to</a:t>
            </a:r>
          </a:p>
        </p:txBody>
      </p:sp>
    </p:spTree>
    <p:extLst>
      <p:ext uri="{BB962C8B-B14F-4D97-AF65-F5344CB8AC3E}">
        <p14:creationId xmlns:p14="http://schemas.microsoft.com/office/powerpoint/2010/main" val="301875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     </a:t>
            </a:r>
            <a:r>
              <a:rPr lang="en-US" dirty="0" err="1"/>
              <a:t>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2"/>
            <a:ext cx="6766560" cy="469082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 the first six weeks we carry out the statutory baseline assessment  that the </a:t>
            </a:r>
            <a:r>
              <a:rPr lang="en-US" sz="3000" dirty="0" err="1"/>
              <a:t>Dfe</a:t>
            </a:r>
            <a:r>
              <a:rPr lang="en-US" sz="3000" dirty="0"/>
              <a:t> has introduced to measure on entry data and the end of key stage two SARs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At the end of the year the children are assessed to whether they have met expected Early Learning Goal or not, this information is provided to you and the Year 1 teacher for a basis to </a:t>
            </a:r>
            <a:r>
              <a:rPr lang="en-US" sz="3000" dirty="0" err="1"/>
              <a:t>personalise</a:t>
            </a:r>
            <a:r>
              <a:rPr lang="en-US" sz="3000" dirty="0"/>
              <a:t> learning at the beginning of Key Stage 1</a:t>
            </a:r>
          </a:p>
        </p:txBody>
      </p:sp>
    </p:spTree>
    <p:extLst>
      <p:ext uri="{BB962C8B-B14F-4D97-AF65-F5344CB8AC3E}">
        <p14:creationId xmlns:p14="http://schemas.microsoft.com/office/powerpoint/2010/main" val="198016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210312"/>
            <a:ext cx="6766560" cy="768096"/>
          </a:xfrm>
        </p:spPr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32451"/>
            <a:ext cx="6766560" cy="534291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 carry out simple assessments in school at the end of Autumn, Spring and Summer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 will report to parents after Christmas, after Easter and in the summer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After Christmas and Easter, this will just be a printout of where your child is in relation to age-related expectations:</a:t>
            </a:r>
          </a:p>
          <a:p>
            <a:pPr marL="1143000" lvl="1" indent="-457200"/>
            <a:r>
              <a:rPr lang="en-US" sz="3000" dirty="0"/>
              <a:t>WTS – working towards the expected standard</a:t>
            </a:r>
          </a:p>
          <a:p>
            <a:pPr marL="1143000" lvl="1" indent="-457200"/>
            <a:r>
              <a:rPr lang="en-US" sz="3000" dirty="0"/>
              <a:t>EXS – working at the age-related expected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 the summer term, this will be a full written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Children start a new set of objectives each year, so they won’t necessarily be achieving EXS in the autumn – this doesn’t mean they aren’t on track for achieving EXS in the summer </a:t>
            </a:r>
          </a:p>
        </p:txBody>
      </p:sp>
    </p:spTree>
    <p:extLst>
      <p:ext uri="{BB962C8B-B14F-4D97-AF65-F5344CB8AC3E}">
        <p14:creationId xmlns:p14="http://schemas.microsoft.com/office/powerpoint/2010/main" val="187284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AE5609FC83F4B90A5CF2526A35E2A" ma:contentTypeVersion="16" ma:contentTypeDescription="Create a new document." ma:contentTypeScope="" ma:versionID="3e7417cf1561aa9579829e53ff36c562">
  <xsd:schema xmlns:xsd="http://www.w3.org/2001/XMLSchema" xmlns:xs="http://www.w3.org/2001/XMLSchema" xmlns:p="http://schemas.microsoft.com/office/2006/metadata/properties" xmlns:ns3="22ec09a4-c96f-49dc-8753-a7d4b78631d4" xmlns:ns4="029cfb84-49a0-41f9-be40-61139ddc3b41" targetNamespace="http://schemas.microsoft.com/office/2006/metadata/properties" ma:root="true" ma:fieldsID="9a229a960483e4068db6d5206d3d41f6" ns3:_="" ns4:_="">
    <xsd:import namespace="22ec09a4-c96f-49dc-8753-a7d4b78631d4"/>
    <xsd:import namespace="029cfb84-49a0-41f9-be40-61139ddc3b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c09a4-c96f-49dc-8753-a7d4b7863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cfb84-49a0-41f9-be40-61139ddc3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2ec09a4-c96f-49dc-8753-a7d4b78631d4" xsi:nil="true"/>
    <_activity xmlns="22ec09a4-c96f-49dc-8753-a7d4b78631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A8EED0-1676-47EE-A538-551857BE8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ec09a4-c96f-49dc-8753-a7d4b78631d4"/>
    <ds:schemaRef ds:uri="029cfb84-49a0-41f9-be40-61139ddc3b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EB4D8-2DC8-4900-B296-3F8E8CD9E6AE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2ec09a4-c96f-49dc-8753-a7d4b78631d4"/>
    <ds:schemaRef ds:uri="http://purl.org/dc/terms/"/>
    <ds:schemaRef ds:uri="029cfb84-49a0-41f9-be40-61139ddc3b4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{CE15C6B5-1050-4C1B-BAE7-091BE5FC56AC}tf78438558_win32</Template>
  <TotalTime>129</TotalTime>
  <Words>960</Words>
  <Application>Microsoft Office PowerPoint</Application>
  <PresentationFormat>Widescreen</PresentationFormat>
  <Paragraphs>91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Sabon Next LT</vt:lpstr>
      <vt:lpstr>Office Theme</vt:lpstr>
      <vt:lpstr>Meet the teacher</vt:lpstr>
      <vt:lpstr>  Early Years curriculum</vt:lpstr>
      <vt:lpstr>Reading</vt:lpstr>
      <vt:lpstr>How you can help at home</vt:lpstr>
      <vt:lpstr>How can you help at home</vt:lpstr>
      <vt:lpstr>      timetable</vt:lpstr>
      <vt:lpstr>             RSE/RE </vt:lpstr>
      <vt:lpstr>     ASsessment</vt:lpstr>
      <vt:lpstr>assessment</vt:lpstr>
      <vt:lpstr>Important dates this term</vt:lpstr>
      <vt:lpstr>other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subject/>
  <dc:creator>Claire Tracy</dc:creator>
  <cp:lastModifiedBy>Julia Tiley</cp:lastModifiedBy>
  <cp:revision>11</cp:revision>
  <dcterms:created xsi:type="dcterms:W3CDTF">2023-09-13T13:02:07Z</dcterms:created>
  <dcterms:modified xsi:type="dcterms:W3CDTF">2024-09-16T12:26:53Z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0x0101003C1AE5609FC83F4B90A5CF2526A35E2A</vt:lpwstr>
  </property>
</Properties>
</file>